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sldIdLst>
    <p:sldId id="256" r:id="rId2"/>
    <p:sldId id="257" r:id="rId3"/>
    <p:sldId id="258" r:id="rId4"/>
    <p:sldId id="259" r:id="rId5"/>
    <p:sldId id="261" r:id="rId6"/>
    <p:sldId id="260" r:id="rId7"/>
    <p:sldId id="262" r:id="rId8"/>
    <p:sldId id="263" r:id="rId9"/>
    <p:sldId id="264" r:id="rId10"/>
    <p:sldId id="265"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9" d="100"/>
          <a:sy n="59" d="100"/>
        </p:scale>
        <p:origin x="-1003"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88AAE3FD-174C-4014-9DCE-6B3569287BD2}" type="datetimeFigureOut">
              <a:rPr lang="zh-TW" altLang="en-US" smtClean="0"/>
              <a:t>2013/9/6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DB3DBE8-7162-43CE-8A69-8357E240ACF2}"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88AAE3FD-174C-4014-9DCE-6B3569287BD2}" type="datetimeFigureOut">
              <a:rPr lang="zh-TW" altLang="en-US" smtClean="0"/>
              <a:t>2013/9/6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DB3DBE8-7162-43CE-8A69-8357E240ACF2}"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88AAE3FD-174C-4014-9DCE-6B3569287BD2}" type="datetimeFigureOut">
              <a:rPr lang="zh-TW" altLang="en-US" smtClean="0"/>
              <a:t>2013/9/6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DB3DBE8-7162-43CE-8A69-8357E240ACF2}"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88AAE3FD-174C-4014-9DCE-6B3569287BD2}" type="datetimeFigureOut">
              <a:rPr lang="zh-TW" altLang="en-US" smtClean="0"/>
              <a:t>2013/9/6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DB3DBE8-7162-43CE-8A69-8357E240ACF2}"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88AAE3FD-174C-4014-9DCE-6B3569287BD2}" type="datetimeFigureOut">
              <a:rPr lang="zh-TW" altLang="en-US" smtClean="0"/>
              <a:t>2013/9/6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DB3DBE8-7162-43CE-8A69-8357E240ACF2}"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88AAE3FD-174C-4014-9DCE-6B3569287BD2}" type="datetimeFigureOut">
              <a:rPr lang="zh-TW" altLang="en-US" smtClean="0"/>
              <a:t>2013/9/6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DB3DBE8-7162-43CE-8A69-8357E240ACF2}"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6"/>
          <p:cNvSpPr>
            <a:spLocks noGrp="1"/>
          </p:cNvSpPr>
          <p:nvPr>
            <p:ph type="dt" sz="half" idx="10"/>
          </p:nvPr>
        </p:nvSpPr>
        <p:spPr/>
        <p:txBody>
          <a:bodyPr/>
          <a:lstStyle/>
          <a:p>
            <a:fld id="{88AAE3FD-174C-4014-9DCE-6B3569287BD2}" type="datetimeFigureOut">
              <a:rPr lang="zh-TW" altLang="en-US" smtClean="0"/>
              <a:t>2013/9/6</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6DB3DBE8-7162-43CE-8A69-8357E240ACF2}"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88AAE3FD-174C-4014-9DCE-6B3569287BD2}" type="datetimeFigureOut">
              <a:rPr lang="zh-TW" altLang="en-US" smtClean="0"/>
              <a:t>2013/9/6</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6DB3DBE8-7162-43CE-8A69-8357E240ACF2}"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AAE3FD-174C-4014-9DCE-6B3569287BD2}" type="datetimeFigureOut">
              <a:rPr lang="zh-TW" altLang="en-US" smtClean="0"/>
              <a:t>2013/9/6</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6DB3DBE8-7162-43CE-8A69-8357E240ACF2}"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88AAE3FD-174C-4014-9DCE-6B3569287BD2}" type="datetimeFigureOut">
              <a:rPr lang="zh-TW" altLang="en-US" smtClean="0"/>
              <a:t>2013/9/6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DB3DBE8-7162-43CE-8A69-8357E240ACF2}" type="slidenum">
              <a:rPr lang="zh-TW" altLang="en-US" smtClean="0"/>
              <a:t>‹#›</a:t>
            </a:fld>
            <a:endParaRPr lang="zh-TW" altLang="en-US"/>
          </a:p>
        </p:txBody>
      </p:sp>
      <p:sp>
        <p:nvSpPr>
          <p:cNvPr id="9" name="Content Placeholder 8"/>
          <p:cNvSpPr>
            <a:spLocks noGrp="1"/>
          </p:cNvSpPr>
          <p:nvPr>
            <p:ph sz="quarter" idx="13"/>
          </p:nvPr>
        </p:nvSpPr>
        <p:spPr>
          <a:xfrm>
            <a:off x="304800" y="381000"/>
            <a:ext cx="7772400" cy="494284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zh-TW" altLang="en-US" smtClean="0"/>
              <a:t>按一下以編輯母片標題樣式</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8" name="Date Placeholder 7"/>
          <p:cNvSpPr>
            <a:spLocks noGrp="1"/>
          </p:cNvSpPr>
          <p:nvPr>
            <p:ph type="dt" sz="half" idx="10"/>
          </p:nvPr>
        </p:nvSpPr>
        <p:spPr/>
        <p:txBody>
          <a:bodyPr/>
          <a:lstStyle/>
          <a:p>
            <a:fld id="{88AAE3FD-174C-4014-9DCE-6B3569287BD2}" type="datetimeFigureOut">
              <a:rPr lang="zh-TW" altLang="en-US" smtClean="0"/>
              <a:t>2013/9/6</a:t>
            </a:fld>
            <a:endParaRPr lang="zh-TW" altLang="en-US"/>
          </a:p>
        </p:txBody>
      </p:sp>
      <p:sp>
        <p:nvSpPr>
          <p:cNvPr id="9" name="Slide Number Placeholder 8"/>
          <p:cNvSpPr>
            <a:spLocks noGrp="1"/>
          </p:cNvSpPr>
          <p:nvPr>
            <p:ph type="sldNum" sz="quarter" idx="11"/>
          </p:nvPr>
        </p:nvSpPr>
        <p:spPr/>
        <p:txBody>
          <a:bodyPr/>
          <a:lstStyle/>
          <a:p>
            <a:fld id="{6DB3DBE8-7162-43CE-8A69-8357E240ACF2}" type="slidenum">
              <a:rPr lang="zh-TW" altLang="en-US" smtClean="0"/>
              <a:t>‹#›</a:t>
            </a:fld>
            <a:endParaRPr lang="zh-TW" altLang="en-US"/>
          </a:p>
        </p:txBody>
      </p:sp>
      <p:sp>
        <p:nvSpPr>
          <p:cNvPr id="10" name="Footer Placeholder 9"/>
          <p:cNvSpPr>
            <a:spLocks noGrp="1"/>
          </p:cNvSpPr>
          <p:nvPr>
            <p:ph type="ftr" sz="quarter" idx="12"/>
          </p:nvPr>
        </p:nvSpPr>
        <p:spPr/>
        <p:txBody>
          <a:bodyPr/>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DB3DBE8-7162-43CE-8A69-8357E240ACF2}" type="slidenum">
              <a:rPr lang="zh-TW" altLang="en-US" smtClean="0"/>
              <a:t>‹#›</a:t>
            </a:fld>
            <a:endParaRPr lang="zh-TW" alt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zh-TW" alt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8AAE3FD-174C-4014-9DCE-6B3569287BD2}" type="datetimeFigureOut">
              <a:rPr lang="zh-TW" altLang="en-US" smtClean="0"/>
              <a:t>2013/9/6</a:t>
            </a:fld>
            <a:endParaRPr lang="zh-TW" altLang="en-US"/>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sz="4800" dirty="0" smtClean="0"/>
              <a:t>Resilience Engineering</a:t>
            </a:r>
            <a:endParaRPr lang="zh-TW" altLang="en-US" sz="4800" dirty="0"/>
          </a:p>
        </p:txBody>
      </p:sp>
      <p:sp>
        <p:nvSpPr>
          <p:cNvPr id="3" name="副標題 2"/>
          <p:cNvSpPr>
            <a:spLocks noGrp="1"/>
          </p:cNvSpPr>
          <p:nvPr>
            <p:ph type="subTitle" idx="1"/>
          </p:nvPr>
        </p:nvSpPr>
        <p:spPr/>
        <p:txBody>
          <a:bodyPr/>
          <a:lstStyle/>
          <a:p>
            <a:r>
              <a:rPr lang="en-US" altLang="zh-TW" dirty="0"/>
              <a:t>Toward a </a:t>
            </a:r>
            <a:r>
              <a:rPr lang="en-US" altLang="zh-TW" dirty="0" smtClean="0"/>
              <a:t>conceptual a framework for resilience engineering</a:t>
            </a:r>
            <a:endParaRPr lang="zh-TW" altLang="en-US" dirty="0"/>
          </a:p>
        </p:txBody>
      </p:sp>
    </p:spTree>
    <p:extLst>
      <p:ext uri="{BB962C8B-B14F-4D97-AF65-F5344CB8AC3E}">
        <p14:creationId xmlns:p14="http://schemas.microsoft.com/office/powerpoint/2010/main" val="2788703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A VISION OF RESILIENCE</a:t>
            </a:r>
            <a:endParaRPr lang="zh-TW" altLang="en-US" dirty="0"/>
          </a:p>
        </p:txBody>
      </p:sp>
      <p:sp>
        <p:nvSpPr>
          <p:cNvPr id="3" name="內容版面配置區 2"/>
          <p:cNvSpPr>
            <a:spLocks noGrp="1"/>
          </p:cNvSpPr>
          <p:nvPr>
            <p:ph idx="1"/>
          </p:nvPr>
        </p:nvSpPr>
        <p:spPr/>
        <p:txBody>
          <a:bodyPr/>
          <a:lstStyle/>
          <a:p>
            <a:r>
              <a:rPr lang="en-US" altLang="zh-TW" dirty="0"/>
              <a:t>R</a:t>
            </a:r>
            <a:r>
              <a:rPr lang="en-US" altLang="zh-TW" dirty="0" smtClean="0"/>
              <a:t>esilience engineering </a:t>
            </a:r>
            <a:r>
              <a:rPr lang="zh-TW" altLang="en-US" dirty="0" smtClean="0"/>
              <a:t>關注</a:t>
            </a:r>
            <a:r>
              <a:rPr lang="zh-TW" altLang="en-US" dirty="0"/>
              <a:t>的是監督</a:t>
            </a:r>
            <a:r>
              <a:rPr lang="zh-TW" altLang="en-US" dirty="0" smtClean="0"/>
              <a:t>組織的決定，並且監控風險。</a:t>
            </a:r>
            <a:endParaRPr lang="en-US" altLang="zh-TW" dirty="0" smtClean="0"/>
          </a:p>
          <a:p>
            <a:r>
              <a:rPr lang="zh-TW" altLang="en-US" dirty="0"/>
              <a:t>持續監測外部環境和系統運行相關的變化，並反映在系統的模型和知識庫。</a:t>
            </a:r>
          </a:p>
          <a:p>
            <a:r>
              <a:rPr lang="zh-TW" altLang="en-US" dirty="0" smtClean="0"/>
              <a:t>個</a:t>
            </a:r>
            <a:r>
              <a:rPr lang="zh-TW" altLang="en-US" dirty="0"/>
              <a:t>人和組織</a:t>
            </a:r>
            <a:r>
              <a:rPr lang="zh-TW" altLang="en-US" dirty="0" smtClean="0"/>
              <a:t>的</a:t>
            </a:r>
            <a:r>
              <a:rPr lang="en-US" altLang="zh-TW" dirty="0"/>
              <a:t>Resilience </a:t>
            </a:r>
            <a:r>
              <a:rPr lang="en-US" altLang="zh-TW" dirty="0" smtClean="0"/>
              <a:t>engineering</a:t>
            </a:r>
            <a:r>
              <a:rPr lang="zh-TW" altLang="en-US" dirty="0" smtClean="0"/>
              <a:t>要不斷</a:t>
            </a:r>
            <a:r>
              <a:rPr lang="zh-TW" altLang="en-US" dirty="0"/>
              <a:t>調整自己的</a:t>
            </a:r>
            <a:r>
              <a:rPr lang="zh-TW" altLang="en-US" dirty="0" smtClean="0"/>
              <a:t>行為</a:t>
            </a:r>
            <a:r>
              <a:rPr lang="zh-TW" altLang="en-US" dirty="0"/>
              <a:t>和</a:t>
            </a:r>
            <a:r>
              <a:rPr lang="zh-TW" altLang="en-US" dirty="0" smtClean="0"/>
              <a:t>反應中的變化。</a:t>
            </a:r>
            <a:endParaRPr lang="en-US" altLang="zh-TW" dirty="0" smtClean="0"/>
          </a:p>
          <a:p>
            <a:r>
              <a:rPr lang="en-US" altLang="zh-TW" dirty="0" smtClean="0"/>
              <a:t>Resilience</a:t>
            </a:r>
            <a:r>
              <a:rPr lang="zh-TW" altLang="en-US" dirty="0"/>
              <a:t>是一個複雜</a:t>
            </a:r>
            <a:r>
              <a:rPr lang="zh-TW" altLang="en-US" dirty="0" smtClean="0"/>
              <a:t>的</a:t>
            </a:r>
            <a:r>
              <a:rPr lang="zh-TW" altLang="en-US" dirty="0"/>
              <a:t>多</a:t>
            </a:r>
            <a:r>
              <a:rPr lang="zh-TW" altLang="en-US" dirty="0" smtClean="0"/>
              <a:t>方位能力系統</a:t>
            </a:r>
            <a:r>
              <a:rPr lang="zh-TW" altLang="en-US" dirty="0"/>
              <a:t>，</a:t>
            </a:r>
            <a:r>
              <a:rPr lang="zh-TW" altLang="en-US" dirty="0" smtClean="0"/>
              <a:t>它能避免</a:t>
            </a:r>
            <a:r>
              <a:rPr lang="zh-TW" altLang="en-US" dirty="0"/>
              <a:t>，吸收，適應和</a:t>
            </a:r>
            <a:r>
              <a:rPr lang="zh-TW" altLang="en-US" dirty="0" smtClean="0"/>
              <a:t>恢復中斷。</a:t>
            </a:r>
            <a:endParaRPr lang="en-US" altLang="zh-TW" dirty="0" smtClean="0"/>
          </a:p>
          <a:p>
            <a:endParaRPr lang="zh-TW" altLang="en-US" dirty="0"/>
          </a:p>
        </p:txBody>
      </p:sp>
    </p:spTree>
    <p:extLst>
      <p:ext uri="{BB962C8B-B14F-4D97-AF65-F5344CB8AC3E}">
        <p14:creationId xmlns:p14="http://schemas.microsoft.com/office/powerpoint/2010/main" val="2572037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67544" y="476672"/>
            <a:ext cx="7704856" cy="2308324"/>
          </a:xfrm>
          <a:prstGeom prst="rect">
            <a:avLst/>
          </a:prstGeom>
        </p:spPr>
        <p:txBody>
          <a:bodyPr wrap="square">
            <a:spAutoFit/>
          </a:bodyPr>
          <a:lstStyle/>
          <a:p>
            <a:r>
              <a:rPr lang="zh-TW" altLang="en-US" b="1" dirty="0"/>
              <a:t>避免：</a:t>
            </a:r>
            <a:r>
              <a:rPr lang="zh-TW" altLang="en-US" dirty="0"/>
              <a:t>為了避免</a:t>
            </a:r>
            <a:r>
              <a:rPr lang="en-US" altLang="zh-TW" dirty="0"/>
              <a:t>disruptions </a:t>
            </a:r>
            <a:r>
              <a:rPr lang="zh-TW" altLang="en-US" dirty="0"/>
              <a:t>，需要預測。</a:t>
            </a:r>
          </a:p>
          <a:p>
            <a:endParaRPr lang="zh-TW" altLang="en-US" dirty="0"/>
          </a:p>
          <a:p>
            <a:r>
              <a:rPr lang="zh-TW" altLang="en-US" b="1" dirty="0"/>
              <a:t>對抗（吸收）：</a:t>
            </a:r>
            <a:r>
              <a:rPr lang="zh-TW" altLang="en-US" dirty="0"/>
              <a:t>具有“減震器”的形式，使系統承受，而無需重新配置。</a:t>
            </a:r>
          </a:p>
          <a:p>
            <a:endParaRPr lang="zh-TW" altLang="en-US" dirty="0"/>
          </a:p>
          <a:p>
            <a:r>
              <a:rPr lang="zh-TW" altLang="en-US" b="1" dirty="0"/>
              <a:t>適應：</a:t>
            </a:r>
            <a:r>
              <a:rPr lang="zh-TW" altLang="en-US" dirty="0"/>
              <a:t>在為預期的變化中時，需要有重新配置形式的能力。</a:t>
            </a:r>
          </a:p>
          <a:p>
            <a:endParaRPr lang="zh-TW" altLang="en-US" dirty="0"/>
          </a:p>
          <a:p>
            <a:r>
              <a:rPr lang="zh-TW" altLang="en-US" b="1" dirty="0"/>
              <a:t>恢復：</a:t>
            </a:r>
            <a:r>
              <a:rPr lang="zh-TW" altLang="en-US" dirty="0"/>
              <a:t>表示能夠恢復系統的中斷，狀態盡可能接近。</a:t>
            </a:r>
          </a:p>
          <a:p>
            <a:endParaRPr lang="zh-TW" alt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2784996"/>
            <a:ext cx="3856700" cy="2829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7202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A FRAMEWORK FOR RESILIENCE</a:t>
            </a:r>
            <a:endParaRPr lang="zh-TW" altLang="en-US" dirty="0"/>
          </a:p>
        </p:txBody>
      </p:sp>
      <p:sp>
        <p:nvSpPr>
          <p:cNvPr id="3" name="內容版面配置區 2"/>
          <p:cNvSpPr>
            <a:spLocks noGrp="1"/>
          </p:cNvSpPr>
          <p:nvPr>
            <p:ph idx="1"/>
          </p:nvPr>
        </p:nvSpPr>
        <p:spPr/>
        <p:txBody>
          <a:bodyPr/>
          <a:lstStyle/>
          <a:p>
            <a:r>
              <a:rPr lang="zh-TW" altLang="en-US" dirty="0"/>
              <a:t>四大支柱</a:t>
            </a:r>
            <a:r>
              <a:rPr lang="zh-TW" altLang="en-US" dirty="0" smtClean="0"/>
              <a:t>：</a:t>
            </a:r>
            <a:r>
              <a:rPr lang="zh-TW" altLang="en-US" dirty="0"/>
              <a:t>系統屬性</a:t>
            </a:r>
            <a:r>
              <a:rPr lang="zh-TW" altLang="en-US" dirty="0" smtClean="0"/>
              <a:t>，</a:t>
            </a:r>
            <a:r>
              <a:rPr lang="zh-TW" altLang="en-US" dirty="0"/>
              <a:t>方法，</a:t>
            </a:r>
            <a:r>
              <a:rPr lang="zh-TW" altLang="en-US" dirty="0" smtClean="0"/>
              <a:t>中斷，指標。</a:t>
            </a:r>
            <a:endParaRPr lang="en-US" altLang="zh-TW" dirty="0" smtClean="0"/>
          </a:p>
          <a:p>
            <a:endParaRPr lang="zh-TW" alt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3675" y="2187138"/>
            <a:ext cx="4404469" cy="4220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9413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dirty="0" smtClean="0"/>
              <a:t>中斷</a:t>
            </a:r>
            <a:r>
              <a:rPr lang="en-US" altLang="zh-TW" dirty="0" smtClean="0"/>
              <a:t>(disruption) </a:t>
            </a:r>
            <a:r>
              <a:rPr lang="zh-TW" altLang="en-US" dirty="0" smtClean="0"/>
              <a:t>：可以</a:t>
            </a:r>
            <a:r>
              <a:rPr lang="zh-TW" altLang="en-US" dirty="0"/>
              <a:t>作為</a:t>
            </a:r>
            <a:r>
              <a:rPr lang="zh-TW" altLang="en-US" dirty="0" smtClean="0"/>
              <a:t>案件索引</a:t>
            </a:r>
            <a:r>
              <a:rPr lang="zh-TW" altLang="en-US" dirty="0"/>
              <a:t>和編目</a:t>
            </a:r>
            <a:r>
              <a:rPr lang="zh-TW" altLang="en-US" dirty="0" smtClean="0"/>
              <a:t>。</a:t>
            </a:r>
            <a:r>
              <a:rPr lang="en-US" altLang="zh-TW" dirty="0" smtClean="0"/>
              <a:t/>
            </a:r>
            <a:br>
              <a:rPr lang="en-US" altLang="zh-TW" dirty="0" smtClean="0"/>
            </a:br>
            <a:r>
              <a:rPr lang="en-US" altLang="zh-TW" dirty="0" smtClean="0"/>
              <a:t>   EX:</a:t>
            </a:r>
            <a:r>
              <a:rPr lang="zh-TW" altLang="en-US" dirty="0" smtClean="0"/>
              <a:t>自然</a:t>
            </a:r>
            <a:r>
              <a:rPr lang="en-US" altLang="zh-TW" dirty="0" smtClean="0"/>
              <a:t>/</a:t>
            </a:r>
            <a:r>
              <a:rPr lang="zh-TW" altLang="en-US" dirty="0" smtClean="0"/>
              <a:t>人為 </a:t>
            </a:r>
            <a:r>
              <a:rPr lang="en-US" altLang="zh-TW" dirty="0" smtClean="0"/>
              <a:t>; </a:t>
            </a:r>
            <a:r>
              <a:rPr lang="zh-TW" altLang="en-US" dirty="0" smtClean="0"/>
              <a:t>外部</a:t>
            </a:r>
            <a:r>
              <a:rPr lang="en-US" altLang="zh-TW" dirty="0" smtClean="0"/>
              <a:t>/</a:t>
            </a:r>
            <a:r>
              <a:rPr lang="zh-TW" altLang="en-US" dirty="0" smtClean="0"/>
              <a:t>內在 </a:t>
            </a:r>
            <a:r>
              <a:rPr lang="en-US" altLang="zh-TW" dirty="0" smtClean="0"/>
              <a:t>; </a:t>
            </a:r>
            <a:r>
              <a:rPr lang="zh-TW" altLang="en-US" dirty="0" smtClean="0"/>
              <a:t>單一</a:t>
            </a:r>
            <a:r>
              <a:rPr lang="en-US" altLang="zh-TW" dirty="0" smtClean="0"/>
              <a:t>/</a:t>
            </a:r>
            <a:r>
              <a:rPr lang="zh-TW" altLang="en-US" dirty="0" smtClean="0"/>
              <a:t>多樣 </a:t>
            </a:r>
            <a:r>
              <a:rPr lang="en-US" altLang="zh-TW" dirty="0" smtClean="0"/>
              <a:t>; </a:t>
            </a:r>
            <a:r>
              <a:rPr lang="zh-TW" altLang="en-US" dirty="0" smtClean="0"/>
              <a:t>短暫 </a:t>
            </a:r>
            <a:r>
              <a:rPr lang="en-US" altLang="zh-TW" dirty="0" smtClean="0"/>
              <a:t>;</a:t>
            </a:r>
            <a:r>
              <a:rPr lang="zh-TW" altLang="en-US" dirty="0"/>
              <a:t> </a:t>
            </a:r>
            <a:r>
              <a:rPr lang="zh-TW" altLang="en-US" dirty="0" smtClean="0"/>
              <a:t>持久。</a:t>
            </a:r>
            <a:endParaRPr lang="en-US" altLang="zh-TW" dirty="0" smtClean="0"/>
          </a:p>
          <a:p>
            <a:endParaRPr lang="en-US" altLang="zh-TW" dirty="0" smtClean="0"/>
          </a:p>
          <a:p>
            <a:r>
              <a:rPr lang="zh-TW" altLang="en-US" dirty="0" smtClean="0"/>
              <a:t>系統屬性</a:t>
            </a:r>
            <a:r>
              <a:rPr lang="en-US" altLang="zh-TW" dirty="0" smtClean="0"/>
              <a:t>(System Attributes)</a:t>
            </a:r>
            <a:r>
              <a:rPr lang="zh-TW" altLang="en-US" dirty="0" smtClean="0"/>
              <a:t>：包括</a:t>
            </a:r>
            <a:r>
              <a:rPr lang="zh-TW" altLang="en-US" dirty="0"/>
              <a:t>組織架構，系統功能，系統的複雜性，系統性能和系統分解結構</a:t>
            </a:r>
            <a:r>
              <a:rPr lang="zh-TW" altLang="en-US" dirty="0" smtClean="0"/>
              <a:t>。</a:t>
            </a:r>
            <a:r>
              <a:rPr lang="en-US" altLang="zh-TW" dirty="0"/>
              <a:t> </a:t>
            </a:r>
            <a:r>
              <a:rPr lang="en-US" altLang="zh-TW" dirty="0" smtClean="0"/>
              <a:t/>
            </a:r>
            <a:br>
              <a:rPr lang="en-US" altLang="zh-TW" dirty="0" smtClean="0"/>
            </a:br>
            <a:r>
              <a:rPr lang="en-US" altLang="zh-TW" dirty="0" smtClean="0"/>
              <a:t>disruption</a:t>
            </a:r>
            <a:r>
              <a:rPr lang="zh-TW" altLang="en-US" dirty="0" smtClean="0"/>
              <a:t>會影響多</a:t>
            </a:r>
            <a:r>
              <a:rPr lang="zh-TW" altLang="en-US" dirty="0"/>
              <a:t>個這些特徵</a:t>
            </a:r>
            <a:r>
              <a:rPr lang="zh-TW" altLang="en-US" dirty="0" smtClean="0"/>
              <a:t>。</a:t>
            </a:r>
            <a:r>
              <a:rPr lang="en-US" altLang="zh-TW" dirty="0" smtClean="0"/>
              <a:t/>
            </a:r>
            <a:br>
              <a:rPr lang="en-US" altLang="zh-TW" dirty="0" smtClean="0"/>
            </a:br>
            <a:r>
              <a:rPr lang="zh-TW" altLang="en-US" dirty="0" smtClean="0"/>
              <a:t>因此</a:t>
            </a:r>
            <a:r>
              <a:rPr lang="zh-TW" altLang="en-US" dirty="0"/>
              <a:t>，根據不同的中斷，恢復力可能需要被</a:t>
            </a:r>
            <a:r>
              <a:rPr lang="zh-TW" altLang="en-US" dirty="0" smtClean="0"/>
              <a:t>引入一個</a:t>
            </a:r>
            <a:r>
              <a:rPr lang="zh-TW" altLang="en-US" dirty="0"/>
              <a:t>或多個受影響的系統屬性</a:t>
            </a:r>
            <a:r>
              <a:rPr lang="zh-TW" altLang="en-US" dirty="0" smtClean="0"/>
              <a:t>。</a:t>
            </a:r>
            <a:endParaRPr lang="en-US" altLang="zh-TW" dirty="0" smtClean="0"/>
          </a:p>
          <a:p>
            <a:endParaRPr lang="en-US" altLang="zh-TW" dirty="0"/>
          </a:p>
          <a:p>
            <a:endParaRPr lang="zh-TW" altLang="en-US" dirty="0"/>
          </a:p>
        </p:txBody>
      </p:sp>
    </p:spTree>
    <p:extLst>
      <p:ext uri="{BB962C8B-B14F-4D97-AF65-F5344CB8AC3E}">
        <p14:creationId xmlns:p14="http://schemas.microsoft.com/office/powerpoint/2010/main" val="109502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dirty="0" smtClean="0"/>
              <a:t>方法</a:t>
            </a:r>
            <a:r>
              <a:rPr lang="en-US" altLang="zh-TW" dirty="0" smtClean="0"/>
              <a:t>(Methods)</a:t>
            </a:r>
            <a:r>
              <a:rPr lang="zh-TW" altLang="en-US" dirty="0"/>
              <a:t>：包括傳統的概率風險和安全評估，</a:t>
            </a:r>
            <a:r>
              <a:rPr lang="zh-TW" altLang="en-US" dirty="0" smtClean="0"/>
              <a:t>安全與成本</a:t>
            </a:r>
            <a:r>
              <a:rPr lang="zh-TW" altLang="en-US" dirty="0"/>
              <a:t>的權衡，綜合性</a:t>
            </a:r>
            <a:r>
              <a:rPr lang="en-US" altLang="zh-TW" dirty="0"/>
              <a:t>/</a:t>
            </a:r>
            <a:r>
              <a:rPr lang="zh-TW" altLang="en-US" dirty="0"/>
              <a:t>整體性的方法</a:t>
            </a:r>
            <a:r>
              <a:rPr lang="zh-TW" altLang="en-US" dirty="0" smtClean="0"/>
              <a:t>，啟發</a:t>
            </a:r>
            <a:r>
              <a:rPr lang="zh-TW" altLang="en-US" dirty="0"/>
              <a:t>式，持續和積極的風險管理</a:t>
            </a:r>
            <a:r>
              <a:rPr lang="zh-TW" altLang="en-US" dirty="0" smtClean="0"/>
              <a:t>。</a:t>
            </a:r>
            <a:endParaRPr lang="en-US" altLang="zh-TW" dirty="0" smtClean="0"/>
          </a:p>
          <a:p>
            <a:endParaRPr lang="en-US" altLang="zh-TW" dirty="0"/>
          </a:p>
          <a:p>
            <a:r>
              <a:rPr lang="zh-TW" altLang="en-US" dirty="0" smtClean="0"/>
              <a:t>度量</a:t>
            </a:r>
            <a:r>
              <a:rPr lang="en-US" altLang="zh-TW" dirty="0" smtClean="0"/>
              <a:t>(Metrics)</a:t>
            </a:r>
            <a:r>
              <a:rPr lang="zh-TW" altLang="en-US" dirty="0"/>
              <a:t>：為彈性工程一個</a:t>
            </a:r>
            <a:r>
              <a:rPr lang="zh-TW" altLang="en-US" dirty="0" smtClean="0"/>
              <a:t>重要發展</a:t>
            </a:r>
            <a:r>
              <a:rPr lang="zh-TW" altLang="en-US" dirty="0"/>
              <a:t>的彈性的指標</a:t>
            </a:r>
            <a:r>
              <a:rPr lang="zh-TW" altLang="en-US" dirty="0" smtClean="0"/>
              <a:t>，這些指標在</a:t>
            </a:r>
            <a:r>
              <a:rPr lang="zh-TW" altLang="en-US" dirty="0"/>
              <a:t>提醒管理生產壓力和安全需求之間的潛在衝突</a:t>
            </a:r>
            <a:r>
              <a:rPr lang="zh-TW" altLang="en-US" dirty="0" smtClean="0"/>
              <a:t>。因果</a:t>
            </a:r>
            <a:r>
              <a:rPr lang="zh-TW" altLang="en-US" dirty="0"/>
              <a:t>鏈</a:t>
            </a:r>
            <a:r>
              <a:rPr lang="zh-TW" altLang="en-US" dirty="0" smtClean="0"/>
              <a:t>可以</a:t>
            </a:r>
            <a:r>
              <a:rPr lang="zh-TW" altLang="en-US" dirty="0"/>
              <a:t>“解釋</a:t>
            </a:r>
            <a:r>
              <a:rPr lang="zh-TW" altLang="en-US" dirty="0" smtClean="0"/>
              <a:t>”事故如何成為一個緊急的</a:t>
            </a:r>
            <a:r>
              <a:rPr lang="zh-TW" altLang="en-US" dirty="0"/>
              <a:t>現象，而不是僅僅是一個</a:t>
            </a:r>
            <a:r>
              <a:rPr lang="zh-TW" altLang="en-US" dirty="0" smtClean="0"/>
              <a:t>後果。</a:t>
            </a:r>
            <a:endParaRPr lang="zh-TW" altLang="en-US" dirty="0"/>
          </a:p>
        </p:txBody>
      </p:sp>
    </p:spTree>
    <p:extLst>
      <p:ext uri="{BB962C8B-B14F-4D97-AF65-F5344CB8AC3E}">
        <p14:creationId xmlns:p14="http://schemas.microsoft.com/office/powerpoint/2010/main" val="208372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dirty="0" smtClean="0"/>
              <a:t>彈性工程</a:t>
            </a:r>
            <a:r>
              <a:rPr lang="en-US" altLang="zh-TW" dirty="0" smtClean="0"/>
              <a:t>(Engineering </a:t>
            </a:r>
            <a:r>
              <a:rPr lang="en-US" altLang="zh-TW" dirty="0"/>
              <a:t>of </a:t>
            </a:r>
            <a:r>
              <a:rPr lang="en-US" altLang="zh-TW" dirty="0" smtClean="0"/>
              <a:t>Resilience):</a:t>
            </a:r>
          </a:p>
          <a:p>
            <a:pPr marL="114300" indent="0">
              <a:buNone/>
            </a:pPr>
            <a:r>
              <a:rPr lang="zh-TW" altLang="en-US" dirty="0" smtClean="0"/>
              <a:t>利用在需要</a:t>
            </a:r>
            <a:r>
              <a:rPr lang="zh-TW" altLang="en-US" dirty="0"/>
              <a:t>的地方，以控制成本</a:t>
            </a:r>
            <a:r>
              <a:rPr lang="zh-TW" altLang="en-US" dirty="0" smtClean="0"/>
              <a:t>。</a:t>
            </a:r>
            <a:r>
              <a:rPr lang="en-US" altLang="zh-TW" dirty="0" smtClean="0"/>
              <a:t/>
            </a:r>
            <a:br>
              <a:rPr lang="en-US" altLang="zh-TW" dirty="0" smtClean="0"/>
            </a:br>
            <a:r>
              <a:rPr lang="zh-TW" altLang="en-US" dirty="0" smtClean="0"/>
              <a:t>要</a:t>
            </a:r>
            <a:r>
              <a:rPr lang="zh-TW" altLang="en-US" dirty="0"/>
              <a:t>找出關鍵的平衡點</a:t>
            </a:r>
            <a:r>
              <a:rPr lang="zh-TW" altLang="en-US" dirty="0" smtClean="0"/>
              <a:t>，適應在組織的過程中。重要</a:t>
            </a:r>
            <a:r>
              <a:rPr lang="zh-TW" altLang="en-US" dirty="0"/>
              <a:t>的是</a:t>
            </a:r>
            <a:r>
              <a:rPr lang="zh-TW" altLang="en-US" dirty="0" smtClean="0"/>
              <a:t>要　　能夠</a:t>
            </a:r>
            <a:r>
              <a:rPr lang="zh-TW" altLang="en-US" dirty="0"/>
              <a:t>識別，研究</a:t>
            </a:r>
            <a:r>
              <a:rPr lang="zh-TW" altLang="en-US" dirty="0" smtClean="0"/>
              <a:t>，擴展</a:t>
            </a:r>
            <a:r>
              <a:rPr lang="zh-TW" altLang="en-US" dirty="0"/>
              <a:t>不同的工具</a:t>
            </a:r>
            <a:r>
              <a:rPr lang="zh-TW" altLang="en-US" dirty="0" smtClean="0"/>
              <a:t>，讓各</a:t>
            </a:r>
            <a:r>
              <a:rPr lang="zh-TW" altLang="en-US" dirty="0"/>
              <a:t>行業的利益相關者可以</a:t>
            </a:r>
            <a:r>
              <a:rPr lang="zh-TW" altLang="en-US" dirty="0" smtClean="0"/>
              <a:t>採用遠離潛在</a:t>
            </a:r>
            <a:r>
              <a:rPr lang="en-US" altLang="zh-TW" dirty="0"/>
              <a:t>disruption </a:t>
            </a:r>
            <a:r>
              <a:rPr lang="zh-TW" altLang="en-US" dirty="0" smtClean="0"/>
              <a:t>。</a:t>
            </a:r>
            <a:endParaRPr lang="zh-TW" altLang="en-US" dirty="0"/>
          </a:p>
        </p:txBody>
      </p:sp>
    </p:spTree>
    <p:extLst>
      <p:ext uri="{BB962C8B-B14F-4D97-AF65-F5344CB8AC3E}">
        <p14:creationId xmlns:p14="http://schemas.microsoft.com/office/powerpoint/2010/main" val="2218564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RESILIENCE HEURISTICS</a:t>
            </a:r>
            <a:endParaRPr lang="zh-TW" altLang="en-US" dirty="0"/>
          </a:p>
        </p:txBody>
      </p:sp>
      <p:sp>
        <p:nvSpPr>
          <p:cNvPr id="3" name="內容版面配置區 2"/>
          <p:cNvSpPr>
            <a:spLocks noGrp="1"/>
          </p:cNvSpPr>
          <p:nvPr>
            <p:ph idx="1"/>
          </p:nvPr>
        </p:nvSpPr>
        <p:spPr/>
        <p:txBody>
          <a:bodyPr>
            <a:normAutofit/>
          </a:bodyPr>
          <a:lstStyle/>
          <a:p>
            <a:r>
              <a:rPr lang="zh-TW" altLang="en-US" dirty="0"/>
              <a:t>試探法</a:t>
            </a:r>
            <a:r>
              <a:rPr lang="zh-TW" altLang="en-US" dirty="0" smtClean="0"/>
              <a:t>的設計</a:t>
            </a:r>
            <a:r>
              <a:rPr lang="zh-TW" altLang="en-US" dirty="0"/>
              <a:t>方法，立足於經驗</a:t>
            </a:r>
            <a:r>
              <a:rPr lang="zh-TW" altLang="en-US" dirty="0" smtClean="0"/>
              <a:t>。</a:t>
            </a:r>
            <a:endParaRPr lang="en-US" altLang="zh-TW" dirty="0" smtClean="0"/>
          </a:p>
          <a:p>
            <a:endParaRPr lang="en-US" altLang="zh-TW" dirty="0" smtClean="0"/>
          </a:p>
          <a:p>
            <a:r>
              <a:rPr lang="zh-TW" altLang="en-US" dirty="0"/>
              <a:t>系統恢復能力，通常會產生一套基本原則，法律和</a:t>
            </a:r>
            <a:r>
              <a:rPr lang="zh-TW" altLang="en-US" dirty="0" smtClean="0"/>
              <a:t>條件。</a:t>
            </a:r>
            <a:endParaRPr lang="en-US" altLang="zh-TW" dirty="0" smtClean="0"/>
          </a:p>
          <a:p>
            <a:endParaRPr lang="en-US" altLang="zh-TW" dirty="0" smtClean="0"/>
          </a:p>
          <a:p>
            <a:r>
              <a:rPr lang="zh-TW" altLang="en-US" dirty="0"/>
              <a:t>試探法是典型的</a:t>
            </a:r>
            <a:r>
              <a:rPr lang="zh-TW" altLang="en-US" dirty="0" smtClean="0"/>
              <a:t>中斷類型</a:t>
            </a:r>
            <a:r>
              <a:rPr lang="zh-TW" altLang="en-US" dirty="0"/>
              <a:t>的函數</a:t>
            </a:r>
            <a:r>
              <a:rPr lang="zh-TW" altLang="en-US" dirty="0" smtClean="0"/>
              <a:t>，不同系統體系的結構，會有不同的</a:t>
            </a:r>
            <a:r>
              <a:rPr lang="en-US" altLang="zh-TW" dirty="0" smtClean="0"/>
              <a:t>Resilience</a:t>
            </a:r>
            <a:r>
              <a:rPr lang="zh-TW" altLang="en-US" dirty="0" smtClean="0"/>
              <a:t> 。</a:t>
            </a:r>
            <a:r>
              <a:rPr lang="en-US" altLang="zh-TW" dirty="0" smtClean="0"/>
              <a:t/>
            </a:r>
            <a:br>
              <a:rPr lang="en-US" altLang="zh-TW" dirty="0" smtClean="0"/>
            </a:br>
            <a:r>
              <a:rPr lang="en-US" altLang="zh-TW" dirty="0" smtClean="0"/>
              <a:t>Ex.</a:t>
            </a:r>
            <a:r>
              <a:rPr lang="zh-TW" altLang="en-US" dirty="0" smtClean="0"/>
              <a:t>一些試探法可能</a:t>
            </a:r>
            <a:r>
              <a:rPr lang="zh-TW" altLang="en-US" dirty="0"/>
              <a:t>適用於所有系統，從</a:t>
            </a:r>
            <a:r>
              <a:rPr lang="zh-TW" altLang="en-US" dirty="0" smtClean="0"/>
              <a:t>政府到企業</a:t>
            </a:r>
            <a:r>
              <a:rPr lang="zh-TW" altLang="en-US" dirty="0"/>
              <a:t>基礎設施系統</a:t>
            </a:r>
            <a:r>
              <a:rPr lang="zh-TW" altLang="en-US" dirty="0" smtClean="0"/>
              <a:t>。</a:t>
            </a:r>
            <a:r>
              <a:rPr lang="zh-TW" altLang="en-US" dirty="0"/>
              <a:t>有些</a:t>
            </a:r>
            <a:r>
              <a:rPr lang="zh-TW" altLang="en-US" dirty="0" smtClean="0"/>
              <a:t>可能</a:t>
            </a:r>
            <a:r>
              <a:rPr lang="zh-TW" altLang="en-US" dirty="0"/>
              <a:t>只適用</a:t>
            </a:r>
            <a:r>
              <a:rPr lang="zh-TW" altLang="en-US" dirty="0" smtClean="0"/>
              <a:t>於人類</a:t>
            </a:r>
            <a:r>
              <a:rPr lang="zh-TW" altLang="en-US" dirty="0"/>
              <a:t>環或社會生態系統</a:t>
            </a:r>
            <a:r>
              <a:rPr lang="zh-TW" altLang="en-US" dirty="0" smtClean="0"/>
              <a:t>。</a:t>
            </a:r>
            <a:endParaRPr lang="en-US" altLang="zh-TW" dirty="0" smtClean="0"/>
          </a:p>
          <a:p>
            <a:endParaRPr lang="en-US" altLang="zh-TW" dirty="0"/>
          </a:p>
          <a:p>
            <a:r>
              <a:rPr lang="zh-TW" altLang="en-US" dirty="0" smtClean="0"/>
              <a:t>如果</a:t>
            </a:r>
            <a:r>
              <a:rPr lang="zh-TW" altLang="en-US" dirty="0"/>
              <a:t>影響是未知的，該系統可以增加覆蓋範圍被設計用於各種中斷。然而，某些類型的系統通常會更有</a:t>
            </a:r>
            <a:r>
              <a:rPr lang="zh-TW" altLang="en-US" dirty="0" smtClean="0"/>
              <a:t>可能遇到</a:t>
            </a:r>
            <a:r>
              <a:rPr lang="zh-TW" altLang="en-US" dirty="0"/>
              <a:t>某些類型的干擾。</a:t>
            </a:r>
          </a:p>
          <a:p>
            <a:endParaRPr lang="en-US" altLang="zh-TW" dirty="0" smtClean="0"/>
          </a:p>
          <a:p>
            <a:endParaRPr lang="en-US" altLang="zh-TW" dirty="0"/>
          </a:p>
          <a:p>
            <a:pPr marL="114300" indent="0">
              <a:buNone/>
            </a:pPr>
            <a:endParaRPr lang="en-US" altLang="zh-TW" dirty="0" smtClean="0"/>
          </a:p>
          <a:p>
            <a:endParaRPr lang="en-US" altLang="zh-TW" dirty="0" smtClean="0"/>
          </a:p>
          <a:p>
            <a:endParaRPr lang="en-US" altLang="zh-TW" dirty="0"/>
          </a:p>
        </p:txBody>
      </p:sp>
    </p:spTree>
    <p:extLst>
      <p:ext uri="{BB962C8B-B14F-4D97-AF65-F5344CB8AC3E}">
        <p14:creationId xmlns:p14="http://schemas.microsoft.com/office/powerpoint/2010/main" val="771178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CONCLUSION</a:t>
            </a:r>
            <a:endParaRPr lang="zh-TW" altLang="en-US" dirty="0"/>
          </a:p>
        </p:txBody>
      </p:sp>
      <p:sp>
        <p:nvSpPr>
          <p:cNvPr id="3" name="內容版面配置區 2"/>
          <p:cNvSpPr>
            <a:spLocks noGrp="1"/>
          </p:cNvSpPr>
          <p:nvPr>
            <p:ph idx="1"/>
          </p:nvPr>
        </p:nvSpPr>
        <p:spPr/>
        <p:txBody>
          <a:bodyPr>
            <a:normAutofit/>
          </a:bodyPr>
          <a:lstStyle/>
          <a:p>
            <a:pPr marL="114300" indent="0">
              <a:buNone/>
            </a:pPr>
            <a:r>
              <a:rPr lang="zh-TW" altLang="en-US" dirty="0"/>
              <a:t>當複雜的系統發生故障和</a:t>
            </a:r>
            <a:r>
              <a:rPr lang="zh-TW" altLang="en-US" dirty="0" smtClean="0"/>
              <a:t>事故，往往</a:t>
            </a:r>
            <a:r>
              <a:rPr lang="zh-TW" altLang="en-US" dirty="0"/>
              <a:t>錯誤</a:t>
            </a:r>
            <a:r>
              <a:rPr lang="zh-TW" altLang="en-US" dirty="0" smtClean="0"/>
              <a:t>歸因於人為錯誤</a:t>
            </a:r>
            <a:r>
              <a:rPr lang="zh-TW" altLang="en-US" dirty="0"/>
              <a:t>。</a:t>
            </a:r>
            <a:endParaRPr lang="en-US" altLang="zh-TW" dirty="0" smtClean="0"/>
          </a:p>
          <a:p>
            <a:pPr marL="114300" indent="0">
              <a:buNone/>
            </a:pPr>
            <a:r>
              <a:rPr lang="zh-TW" altLang="en-US" dirty="0" smtClean="0"/>
              <a:t>利用彈性工程的構</a:t>
            </a:r>
            <a:r>
              <a:rPr lang="zh-TW" altLang="en-US" dirty="0"/>
              <a:t>建系統，</a:t>
            </a:r>
            <a:r>
              <a:rPr lang="zh-TW" altLang="en-US" dirty="0" smtClean="0"/>
              <a:t>能夠有能力預測和</a:t>
            </a:r>
            <a:r>
              <a:rPr lang="zh-TW" altLang="en-US" dirty="0"/>
              <a:t>規避事故的發生</a:t>
            </a:r>
            <a:r>
              <a:rPr lang="zh-TW" altLang="en-US" dirty="0" smtClean="0"/>
              <a:t>，藉由適當</a:t>
            </a:r>
            <a:r>
              <a:rPr lang="zh-TW" altLang="en-US" dirty="0"/>
              <a:t>的生存</a:t>
            </a:r>
            <a:r>
              <a:rPr lang="zh-TW" altLang="en-US" dirty="0" smtClean="0"/>
              <a:t>中斷學習</a:t>
            </a:r>
            <a:r>
              <a:rPr lang="zh-TW" altLang="en-US" dirty="0"/>
              <a:t>和適應，</a:t>
            </a:r>
            <a:r>
              <a:rPr lang="zh-TW" altLang="en-US" dirty="0" smtClean="0"/>
              <a:t>並盡可能</a:t>
            </a:r>
            <a:r>
              <a:rPr lang="zh-TW" altLang="en-US" dirty="0"/>
              <a:t>地恢復中斷前的</a:t>
            </a:r>
            <a:r>
              <a:rPr lang="zh-TW" altLang="en-US" dirty="0" smtClean="0"/>
              <a:t>狀態。</a:t>
            </a:r>
            <a:endParaRPr lang="en-US" altLang="zh-TW" dirty="0" smtClean="0"/>
          </a:p>
          <a:p>
            <a:pPr marL="114300" indent="0">
              <a:buNone/>
            </a:pPr>
            <a:endParaRPr lang="en-US" altLang="zh-TW" dirty="0"/>
          </a:p>
          <a:p>
            <a:pPr marL="114300" indent="0">
              <a:buNone/>
            </a:pPr>
            <a:r>
              <a:rPr lang="zh-TW" altLang="en-US" dirty="0" smtClean="0"/>
              <a:t>失敗：系統</a:t>
            </a:r>
            <a:r>
              <a:rPr lang="zh-TW" altLang="en-US" dirty="0"/>
              <a:t>無法以充分</a:t>
            </a:r>
            <a:r>
              <a:rPr lang="zh-TW" altLang="en-US" dirty="0" smtClean="0"/>
              <a:t>地適應</a:t>
            </a:r>
            <a:r>
              <a:rPr lang="en-US" altLang="zh-TW" dirty="0" smtClean="0"/>
              <a:t>disruption</a:t>
            </a:r>
            <a:r>
              <a:rPr lang="zh-TW" altLang="en-US" dirty="0" smtClean="0"/>
              <a:t>和現實</a:t>
            </a:r>
            <a:r>
              <a:rPr lang="zh-TW" altLang="en-US" dirty="0"/>
              <a:t>世界</a:t>
            </a:r>
            <a:r>
              <a:rPr lang="zh-TW" altLang="en-US" dirty="0" smtClean="0"/>
              <a:t>中變化。成功：有能力預測變化所造成的風險。</a:t>
            </a:r>
            <a:endParaRPr lang="en-US" altLang="zh-TW" dirty="0" smtClean="0"/>
          </a:p>
          <a:p>
            <a:pPr marL="114300" indent="0">
              <a:buNone/>
            </a:pPr>
            <a:endParaRPr lang="en-US" altLang="zh-TW" dirty="0"/>
          </a:p>
          <a:p>
            <a:pPr marL="114300" indent="0">
              <a:buNone/>
            </a:pPr>
            <a:r>
              <a:rPr lang="zh-TW" altLang="en-US" dirty="0"/>
              <a:t>框架包括：中斷，系統屬性，方法和指標。</a:t>
            </a:r>
          </a:p>
          <a:p>
            <a:pPr marL="114300" indent="0">
              <a:buNone/>
            </a:pPr>
            <a:r>
              <a:rPr lang="zh-TW" altLang="en-US" dirty="0" smtClean="0"/>
              <a:t>這些是</a:t>
            </a:r>
            <a:r>
              <a:rPr lang="zh-TW" altLang="en-US" dirty="0"/>
              <a:t>為了讓系統工程師把注意力集中在受影響的系統屬性，需要彈性，適合於實現彈性在相關的系統屬性的方法是什麼，和什麼樣的應變</a:t>
            </a:r>
            <a:r>
              <a:rPr lang="zh-TW" altLang="en-US" dirty="0" smtClean="0"/>
              <a:t>能力。</a:t>
            </a:r>
            <a:endParaRPr lang="zh-TW" altLang="en-US" dirty="0"/>
          </a:p>
        </p:txBody>
      </p:sp>
    </p:spTree>
    <p:extLst>
      <p:ext uri="{BB962C8B-B14F-4D97-AF65-F5344CB8AC3E}">
        <p14:creationId xmlns:p14="http://schemas.microsoft.com/office/powerpoint/2010/main" val="1114379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dirty="0" smtClean="0"/>
              <a:t>應變</a:t>
            </a:r>
            <a:r>
              <a:rPr lang="zh-TW" altLang="en-US" dirty="0"/>
              <a:t>能力是有代價</a:t>
            </a:r>
            <a:r>
              <a:rPr lang="zh-TW" altLang="en-US" dirty="0" smtClean="0"/>
              <a:t>的，他是</a:t>
            </a:r>
            <a:r>
              <a:rPr lang="zh-TW" altLang="en-US" dirty="0"/>
              <a:t>一個優先次序的問題，尋求成本和覆蓋範圍</a:t>
            </a:r>
            <a:r>
              <a:rPr lang="zh-TW" altLang="en-US" dirty="0" smtClean="0"/>
              <a:t>。</a:t>
            </a:r>
            <a:endParaRPr lang="en-US" altLang="zh-TW" dirty="0" smtClean="0"/>
          </a:p>
          <a:p>
            <a:endParaRPr lang="en-US" altLang="zh-TW" dirty="0" smtClean="0"/>
          </a:p>
          <a:p>
            <a:r>
              <a:rPr lang="zh-TW" altLang="en-US" dirty="0"/>
              <a:t>要不斷探索整個系統開發和運營生命週期</a:t>
            </a:r>
            <a:r>
              <a:rPr lang="zh-TW" altLang="en-US" dirty="0" smtClean="0"/>
              <a:t>的</a:t>
            </a:r>
            <a:r>
              <a:rPr lang="en-US" altLang="zh-TW" dirty="0"/>
              <a:t>Resilience </a:t>
            </a:r>
            <a:r>
              <a:rPr lang="zh-TW" altLang="en-US" dirty="0" smtClean="0"/>
              <a:t>，</a:t>
            </a:r>
            <a:endParaRPr lang="en-US" altLang="zh-TW" dirty="0" smtClean="0"/>
          </a:p>
          <a:p>
            <a:pPr marL="114300" indent="0">
              <a:buNone/>
            </a:pPr>
            <a:r>
              <a:rPr lang="zh-TW" altLang="en-US" dirty="0"/>
              <a:t>　</a:t>
            </a:r>
            <a:r>
              <a:rPr lang="zh-TW" altLang="en-US" dirty="0" smtClean="0"/>
              <a:t>在實用</a:t>
            </a:r>
            <a:r>
              <a:rPr lang="zh-TW" altLang="en-US" dirty="0"/>
              <a:t>，成本，進度和性能之間的權衡。</a:t>
            </a:r>
          </a:p>
        </p:txBody>
      </p:sp>
    </p:spTree>
    <p:extLst>
      <p:ext uri="{BB962C8B-B14F-4D97-AF65-F5344CB8AC3E}">
        <p14:creationId xmlns:p14="http://schemas.microsoft.com/office/powerpoint/2010/main" val="1010999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en-US" altLang="zh-TW" dirty="0" smtClean="0"/>
              <a:t>Introduction</a:t>
            </a:r>
            <a:endParaRPr lang="zh-TW" altLang="en-US" dirty="0"/>
          </a:p>
        </p:txBody>
      </p:sp>
      <p:sp>
        <p:nvSpPr>
          <p:cNvPr id="3" name="內容版面配置區 2"/>
          <p:cNvSpPr>
            <a:spLocks noGrp="1"/>
          </p:cNvSpPr>
          <p:nvPr>
            <p:ph idx="1"/>
          </p:nvPr>
        </p:nvSpPr>
        <p:spPr/>
        <p:txBody>
          <a:bodyPr/>
          <a:lstStyle/>
          <a:p>
            <a:r>
              <a:rPr lang="zh-TW" altLang="en-US" dirty="0" smtClean="0"/>
              <a:t>隨著系統越來越複雜我們必須增加更強大的安全性和危機管理，並且</a:t>
            </a:r>
            <a:r>
              <a:rPr lang="zh-TW" altLang="en-US" dirty="0" smtClean="0"/>
              <a:t>通常人為</a:t>
            </a:r>
            <a:r>
              <a:rPr lang="zh-TW" altLang="en-US" dirty="0"/>
              <a:t>的</a:t>
            </a:r>
            <a:r>
              <a:rPr lang="zh-TW" altLang="en-US" dirty="0" smtClean="0"/>
              <a:t>失誤</a:t>
            </a:r>
            <a:r>
              <a:rPr lang="zh-TW" altLang="en-US" dirty="0"/>
              <a:t>，</a:t>
            </a:r>
            <a:r>
              <a:rPr lang="zh-TW" altLang="en-US" dirty="0" smtClean="0"/>
              <a:t>個人或組織的</a:t>
            </a:r>
            <a:r>
              <a:rPr lang="zh-TW" altLang="en-US" dirty="0" smtClean="0"/>
              <a:t>失誤會</a:t>
            </a:r>
            <a:r>
              <a:rPr lang="zh-TW" altLang="en-US" dirty="0"/>
              <a:t>導致系統失敗或危機發生．</a:t>
            </a:r>
            <a:endParaRPr lang="en-US" altLang="zh-TW" dirty="0" smtClean="0"/>
          </a:p>
          <a:p>
            <a:endParaRPr lang="en-US" altLang="zh-TW" dirty="0"/>
          </a:p>
          <a:p>
            <a:r>
              <a:rPr lang="zh-TW" altLang="en-US" dirty="0" smtClean="0"/>
              <a:t>彈性工程和能預知事故的系統相關</a:t>
            </a:r>
            <a:r>
              <a:rPr lang="en-US" altLang="zh-TW" dirty="0" smtClean="0"/>
              <a:t>.</a:t>
            </a:r>
          </a:p>
          <a:p>
            <a:endParaRPr lang="en-US" altLang="zh-TW" dirty="0" smtClean="0"/>
          </a:p>
          <a:p>
            <a:r>
              <a:rPr lang="zh-TW" altLang="en-US" dirty="0" smtClean="0"/>
              <a:t>失敗</a:t>
            </a:r>
            <a:r>
              <a:rPr lang="zh-TW" altLang="en-US" dirty="0"/>
              <a:t>並非指系統</a:t>
            </a:r>
            <a:r>
              <a:rPr lang="zh-TW" altLang="en-US" dirty="0" smtClean="0"/>
              <a:t>故障，而是指沒有能力在有限的資源和時間的生活中去適應和改變</a:t>
            </a:r>
            <a:r>
              <a:rPr lang="en-US" altLang="zh-TW" dirty="0" smtClean="0"/>
              <a:t>perturbations</a:t>
            </a:r>
            <a:r>
              <a:rPr lang="zh-TW" altLang="en-US" dirty="0" smtClean="0"/>
              <a:t>，</a:t>
            </a:r>
            <a:r>
              <a:rPr lang="en-US" altLang="zh-TW" dirty="0" smtClean="0"/>
              <a:t/>
            </a:r>
            <a:br>
              <a:rPr lang="en-US" altLang="zh-TW" dirty="0" smtClean="0"/>
            </a:br>
            <a:r>
              <a:rPr lang="zh-TW" altLang="en-US" dirty="0" smtClean="0"/>
              <a:t>而</a:t>
            </a:r>
            <a:r>
              <a:rPr lang="zh-TW" altLang="en-US" dirty="0"/>
              <a:t>成功反之</a:t>
            </a:r>
            <a:r>
              <a:rPr lang="zh-TW" altLang="en-US" dirty="0" smtClean="0"/>
              <a:t>為有能力監視危機的改變和能及時採取有可能發生的損害．</a:t>
            </a:r>
            <a:endParaRPr lang="en-US" altLang="zh-TW" dirty="0" smtClean="0"/>
          </a:p>
        </p:txBody>
      </p:sp>
    </p:spTree>
    <p:extLst>
      <p:ext uri="{BB962C8B-B14F-4D97-AF65-F5344CB8AC3E}">
        <p14:creationId xmlns:p14="http://schemas.microsoft.com/office/powerpoint/2010/main" val="1346637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The many faces of disruption</a:t>
            </a:r>
            <a:endParaRPr lang="zh-TW" altLang="en-US" dirty="0"/>
          </a:p>
        </p:txBody>
      </p:sp>
      <p:sp>
        <p:nvSpPr>
          <p:cNvPr id="3" name="內容版面配置區 2"/>
          <p:cNvSpPr>
            <a:spLocks noGrp="1"/>
          </p:cNvSpPr>
          <p:nvPr>
            <p:ph idx="1"/>
          </p:nvPr>
        </p:nvSpPr>
        <p:spPr/>
        <p:txBody>
          <a:bodyPr/>
          <a:lstStyle/>
          <a:p>
            <a:r>
              <a:rPr lang="en-US" altLang="zh-TW" dirty="0" smtClean="0"/>
              <a:t>Disruptions: </a:t>
            </a:r>
            <a:r>
              <a:rPr lang="zh-TW" altLang="en-US" dirty="0" smtClean="0"/>
              <a:t>因為發生中斷，困惑，混亂或錯置而產生中</a:t>
            </a:r>
            <a:r>
              <a:rPr lang="en-US" altLang="zh-TW" dirty="0" smtClean="0"/>
              <a:t>		              </a:t>
            </a:r>
            <a:r>
              <a:rPr lang="zh-TW" altLang="en-US" dirty="0" smtClean="0"/>
              <a:t>斷或阻礙正常操作的事件或情況，分為</a:t>
            </a:r>
            <a:r>
              <a:rPr lang="en-US" altLang="zh-TW" dirty="0" err="1" smtClean="0"/>
              <a:t>typeA</a:t>
            </a:r>
            <a:r>
              <a:rPr lang="en-US" altLang="zh-TW" dirty="0" smtClean="0"/>
              <a:t>			</a:t>
            </a:r>
            <a:r>
              <a:rPr lang="zh-TW" altLang="en-US" dirty="0" smtClean="0"/>
              <a:t>和</a:t>
            </a:r>
            <a:r>
              <a:rPr lang="en-US" altLang="zh-TW" dirty="0" err="1" smtClean="0"/>
              <a:t>typeB</a:t>
            </a:r>
            <a:r>
              <a:rPr lang="en-US" altLang="zh-TW" dirty="0" smtClean="0"/>
              <a:t>.</a:t>
            </a:r>
          </a:p>
          <a:p>
            <a:pPr marL="777240" lvl="2" indent="0">
              <a:buNone/>
            </a:pPr>
            <a:r>
              <a:rPr lang="en-US" altLang="zh-TW" dirty="0"/>
              <a:t>type A: External </a:t>
            </a:r>
            <a:r>
              <a:rPr lang="en-US" altLang="zh-TW" dirty="0" smtClean="0"/>
              <a:t>Disruptions</a:t>
            </a:r>
          </a:p>
          <a:p>
            <a:pPr marL="777240" lvl="2" indent="0">
              <a:buNone/>
            </a:pPr>
            <a:r>
              <a:rPr lang="en-US" altLang="zh-TW" dirty="0" smtClean="0"/>
              <a:t>	           </a:t>
            </a:r>
            <a:r>
              <a:rPr lang="zh-TW" altLang="en-US" dirty="0" smtClean="0"/>
              <a:t>由自然天災引起．</a:t>
            </a:r>
            <a:endParaRPr lang="en-US" altLang="zh-TW" dirty="0"/>
          </a:p>
          <a:p>
            <a:pPr marL="777240" lvl="2" indent="0">
              <a:buNone/>
            </a:pPr>
            <a:r>
              <a:rPr lang="en-US" altLang="zh-TW" dirty="0" smtClean="0"/>
              <a:t>type </a:t>
            </a:r>
            <a:r>
              <a:rPr lang="en-US" altLang="zh-TW" dirty="0"/>
              <a:t>B: Systemic </a:t>
            </a:r>
            <a:r>
              <a:rPr lang="en-US" altLang="zh-TW" dirty="0" smtClean="0"/>
              <a:t>Disruptions</a:t>
            </a:r>
          </a:p>
          <a:p>
            <a:pPr marL="777240" lvl="2" indent="0">
              <a:buNone/>
            </a:pPr>
            <a:r>
              <a:rPr lang="en-US" altLang="zh-TW" dirty="0" smtClean="0"/>
              <a:t>             </a:t>
            </a:r>
            <a:r>
              <a:rPr lang="zh-TW" altLang="en-US" dirty="0" smtClean="0"/>
              <a:t>由系統功能</a:t>
            </a:r>
            <a:r>
              <a:rPr lang="en-US" altLang="zh-TW" dirty="0" smtClean="0"/>
              <a:t>,</a:t>
            </a:r>
            <a:r>
              <a:rPr lang="zh-TW" altLang="en-US" dirty="0" smtClean="0"/>
              <a:t>能力與容量引起．</a:t>
            </a:r>
            <a:endParaRPr lang="en-US" altLang="zh-TW" dirty="0"/>
          </a:p>
          <a:p>
            <a:endParaRPr lang="en-US" altLang="zh-TW" sz="1800" dirty="0" smtClean="0"/>
          </a:p>
          <a:p>
            <a:pPr marL="777240" lvl="2" indent="0">
              <a:buNone/>
            </a:pPr>
            <a:endParaRPr lang="en-US" altLang="zh-TW" sz="1800" dirty="0" smtClean="0"/>
          </a:p>
          <a:p>
            <a:pPr marL="1920240" lvl="7" indent="0">
              <a:buNone/>
            </a:pPr>
            <a:endParaRPr lang="en-US" altLang="zh-TW" sz="1800" dirty="0"/>
          </a:p>
          <a:p>
            <a:pPr lvl="7"/>
            <a:endParaRPr lang="en-US" altLang="zh-TW" dirty="0" smtClean="0"/>
          </a:p>
          <a:p>
            <a:pPr lvl="7"/>
            <a:endParaRPr lang="en-US" altLang="zh-TW" dirty="0"/>
          </a:p>
          <a:p>
            <a:pPr lvl="7"/>
            <a:endParaRPr lang="en-US" altLang="zh-TW" dirty="0" smtClean="0"/>
          </a:p>
          <a:p>
            <a:pPr lvl="7"/>
            <a:endParaRPr lang="en-US" altLang="zh-TW" dirty="0"/>
          </a:p>
          <a:p>
            <a:pPr lvl="7"/>
            <a:endParaRPr lang="en-US" altLang="zh-TW" dirty="0" smtClean="0"/>
          </a:p>
          <a:p>
            <a:pPr lvl="7"/>
            <a:endParaRPr lang="en-US" altLang="zh-TW" dirty="0"/>
          </a:p>
          <a:p>
            <a:pPr lvl="7"/>
            <a:endParaRPr lang="en-US" altLang="zh-TW" dirty="0" smtClean="0"/>
          </a:p>
          <a:p>
            <a:pPr lvl="7"/>
            <a:endParaRPr lang="en-US" altLang="zh-TW" dirty="0"/>
          </a:p>
          <a:p>
            <a:pPr lvl="7"/>
            <a:endParaRPr lang="en-US" altLang="zh-TW" dirty="0" smtClean="0"/>
          </a:p>
          <a:p>
            <a:pPr marL="1920240" lvl="7" indent="0">
              <a:buNone/>
            </a:pPr>
            <a:endParaRPr lang="en-US" altLang="zh-TW" dirty="0" smtClean="0"/>
          </a:p>
          <a:p>
            <a:pPr lvl="7"/>
            <a:endParaRPr lang="zh-TW" altLang="en-US" dirty="0"/>
          </a:p>
        </p:txBody>
      </p:sp>
    </p:spTree>
    <p:extLst>
      <p:ext uri="{BB962C8B-B14F-4D97-AF65-F5344CB8AC3E}">
        <p14:creationId xmlns:p14="http://schemas.microsoft.com/office/powerpoint/2010/main" val="1229358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Clarifying </a:t>
            </a:r>
            <a:r>
              <a:rPr lang="en-US" altLang="zh-TW" dirty="0" err="1" smtClean="0"/>
              <a:t>defintions</a:t>
            </a:r>
            <a:endParaRPr lang="zh-TW" altLang="en-US" dirty="0"/>
          </a:p>
        </p:txBody>
      </p:sp>
      <p:sp>
        <p:nvSpPr>
          <p:cNvPr id="3" name="內容版面配置區 2"/>
          <p:cNvSpPr>
            <a:spLocks noGrp="1"/>
          </p:cNvSpPr>
          <p:nvPr>
            <p:ph idx="1"/>
          </p:nvPr>
        </p:nvSpPr>
        <p:spPr>
          <a:xfrm>
            <a:off x="323528" y="1412776"/>
            <a:ext cx="7753672" cy="4988024"/>
          </a:xfrm>
        </p:spPr>
        <p:txBody>
          <a:bodyPr>
            <a:normAutofit fontScale="62500" lnSpcReduction="20000"/>
          </a:bodyPr>
          <a:lstStyle/>
          <a:p>
            <a:r>
              <a:rPr lang="en-US" altLang="zh-TW" sz="2800" dirty="0"/>
              <a:t>Resilience Engineering </a:t>
            </a:r>
            <a:r>
              <a:rPr lang="zh-TW" altLang="en-US" sz="2800" dirty="0"/>
              <a:t>在利用複雜化系統的故障</a:t>
            </a:r>
            <a:r>
              <a:rPr lang="en-US" altLang="zh-TW" sz="2800" dirty="0"/>
              <a:t>,</a:t>
            </a:r>
            <a:r>
              <a:rPr lang="zh-TW" altLang="en-US" sz="2800" dirty="0"/>
              <a:t>組織風險和人力績效表現的觀察力來發展有前瞻性的工程計畫中扮演了重要的角色</a:t>
            </a:r>
            <a:r>
              <a:rPr lang="en-US" altLang="zh-TW" sz="2800" dirty="0"/>
              <a:t>.</a:t>
            </a:r>
            <a:br>
              <a:rPr lang="en-US" altLang="zh-TW" sz="2800" dirty="0"/>
            </a:br>
            <a:r>
              <a:rPr lang="zh-TW" altLang="en-US" sz="2800" dirty="0"/>
              <a:t>並不能保證系統安全操作，而是表示偏差的可能性。</a:t>
            </a:r>
            <a:r>
              <a:rPr lang="en-US" altLang="zh-TW" sz="2800" dirty="0"/>
              <a:t/>
            </a:r>
            <a:br>
              <a:rPr lang="en-US" altLang="zh-TW" sz="2800" dirty="0"/>
            </a:br>
            <a:r>
              <a:rPr lang="zh-TW" altLang="en-US" sz="2800" dirty="0"/>
              <a:t>要有生存的能力必且要從無法預測的干擾中和操作環境的退化中恢復。</a:t>
            </a:r>
            <a:r>
              <a:rPr lang="en-US" altLang="zh-TW" sz="2800" dirty="0"/>
              <a:t/>
            </a:r>
            <a:br>
              <a:rPr lang="en-US" altLang="zh-TW" sz="2800" dirty="0"/>
            </a:br>
            <a:r>
              <a:rPr lang="zh-TW" altLang="en-US" sz="2800" dirty="0"/>
              <a:t>需要連續監測系統的性能，以保證系統安全運行的高度與風險管理。</a:t>
            </a:r>
            <a:r>
              <a:rPr lang="en-US" altLang="zh-TW" sz="2800" dirty="0"/>
              <a:t/>
            </a:r>
            <a:br>
              <a:rPr lang="en-US" altLang="zh-TW" sz="2800" dirty="0"/>
            </a:br>
            <a:endParaRPr lang="en-US" altLang="zh-TW" sz="2800" dirty="0"/>
          </a:p>
          <a:p>
            <a:r>
              <a:rPr lang="en-US" altLang="zh-TW" sz="2900" dirty="0" err="1"/>
              <a:t>Reliablility</a:t>
            </a:r>
            <a:r>
              <a:rPr lang="en-US" altLang="zh-TW" sz="2900" dirty="0"/>
              <a:t> </a:t>
            </a:r>
            <a:r>
              <a:rPr lang="zh-TW" altLang="en-US" sz="2900" dirty="0"/>
              <a:t>是在指定的一段時間裡在規定的條件下處理有能力的系統和其組件來執行所需的功能</a:t>
            </a:r>
            <a:r>
              <a:rPr lang="en-US" altLang="zh-TW" sz="2900" dirty="0"/>
              <a:t>.</a:t>
            </a:r>
          </a:p>
          <a:p>
            <a:endParaRPr lang="en-US" altLang="zh-TW" sz="2900" dirty="0"/>
          </a:p>
          <a:p>
            <a:r>
              <a:rPr lang="zh-TW" altLang="en-US" sz="2900" dirty="0" smtClean="0"/>
              <a:t>傳統方法：</a:t>
            </a:r>
            <a:r>
              <a:rPr lang="en-US" altLang="zh-TW" sz="2900" dirty="0" smtClean="0"/>
              <a:t>Probabilistic </a:t>
            </a:r>
            <a:r>
              <a:rPr lang="en-US" altLang="zh-TW" sz="2900" dirty="0"/>
              <a:t>Risk/Safety Assessment </a:t>
            </a:r>
            <a:br>
              <a:rPr lang="en-US" altLang="zh-TW" sz="2900" dirty="0"/>
            </a:br>
            <a:r>
              <a:rPr lang="en-US" altLang="zh-TW" sz="2900" dirty="0" smtClean="0"/>
              <a:t>	</a:t>
            </a:r>
            <a:r>
              <a:rPr lang="zh-TW" altLang="en-US" sz="2900" dirty="0" smtClean="0"/>
              <a:t>　　</a:t>
            </a:r>
            <a:r>
              <a:rPr lang="en-US" altLang="zh-TW" sz="2900" dirty="0" smtClean="0"/>
              <a:t>(</a:t>
            </a:r>
            <a:r>
              <a:rPr lang="en-US" altLang="zh-TW" sz="2900" dirty="0"/>
              <a:t>PRA or PSA,</a:t>
            </a:r>
            <a:r>
              <a:rPr lang="zh-TW" altLang="en-US" sz="2900" dirty="0"/>
              <a:t>概率風險評估</a:t>
            </a:r>
            <a:r>
              <a:rPr lang="en-US" altLang="zh-TW" sz="2900" dirty="0"/>
              <a:t>or</a:t>
            </a:r>
            <a:r>
              <a:rPr lang="zh-TW" altLang="en-US" sz="2900" dirty="0"/>
              <a:t>概率安全評估</a:t>
            </a:r>
            <a:r>
              <a:rPr lang="en-US" altLang="zh-TW" sz="2900" dirty="0" smtClean="0"/>
              <a:t>)</a:t>
            </a:r>
            <a:br>
              <a:rPr lang="en-US" altLang="zh-TW" sz="2900" dirty="0" smtClean="0"/>
            </a:br>
            <a:r>
              <a:rPr lang="en-US" altLang="zh-TW" sz="2900" dirty="0" smtClean="0"/>
              <a:t>	</a:t>
            </a:r>
            <a:r>
              <a:rPr lang="zh-TW" altLang="en-US" sz="2900" dirty="0" smtClean="0"/>
              <a:t>　　＊但使用過於簡單，不夠用在</a:t>
            </a:r>
            <a:r>
              <a:rPr lang="en-US" altLang="zh-TW" sz="2900" dirty="0" smtClean="0"/>
              <a:t>resilience engineering</a:t>
            </a:r>
            <a:r>
              <a:rPr lang="zh-TW" altLang="en-US" sz="2900" dirty="0" smtClean="0"/>
              <a:t>上．</a:t>
            </a:r>
            <a:endParaRPr lang="en-US" altLang="zh-TW" sz="2900" dirty="0"/>
          </a:p>
          <a:p>
            <a:endParaRPr lang="en-US" altLang="zh-TW" sz="2900" dirty="0"/>
          </a:p>
          <a:p>
            <a:r>
              <a:rPr lang="zh-TW" altLang="en-US" sz="2900" dirty="0"/>
              <a:t>安全性是動態的並且要鞏固和持續致力於基礎</a:t>
            </a:r>
            <a:endParaRPr lang="en-US" altLang="zh-TW" sz="2900" dirty="0"/>
          </a:p>
          <a:p>
            <a:endParaRPr lang="en-US" altLang="zh-TW" sz="2900" dirty="0"/>
          </a:p>
          <a:p>
            <a:endParaRPr lang="en-US" altLang="zh-TW" dirty="0" smtClean="0"/>
          </a:p>
          <a:p>
            <a:endParaRPr lang="en-US" altLang="zh-TW" dirty="0"/>
          </a:p>
          <a:p>
            <a:pPr marL="114300" indent="0">
              <a:buNone/>
            </a:pPr>
            <a:r>
              <a:rPr lang="en-US" altLang="zh-TW" dirty="0" smtClean="0"/>
              <a:t/>
            </a:r>
            <a:br>
              <a:rPr lang="en-US" altLang="zh-TW" dirty="0" smtClean="0"/>
            </a:br>
            <a:endParaRPr lang="en-US" altLang="zh-TW" dirty="0"/>
          </a:p>
        </p:txBody>
      </p:sp>
    </p:spTree>
    <p:extLst>
      <p:ext uri="{BB962C8B-B14F-4D97-AF65-F5344CB8AC3E}">
        <p14:creationId xmlns:p14="http://schemas.microsoft.com/office/powerpoint/2010/main" val="2664099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dirty="0"/>
              <a:t>Avoidance: </a:t>
            </a:r>
            <a:r>
              <a:rPr lang="zh-TW" altLang="en-US" dirty="0" smtClean="0"/>
              <a:t>還是會有潛在的事故會發生</a:t>
            </a:r>
            <a:r>
              <a:rPr lang="en-US" altLang="zh-TW" dirty="0" smtClean="0"/>
              <a:t>.</a:t>
            </a:r>
            <a:br>
              <a:rPr lang="en-US" altLang="zh-TW" dirty="0" smtClean="0"/>
            </a:br>
            <a:endParaRPr lang="en-US" altLang="zh-TW" dirty="0" smtClean="0"/>
          </a:p>
          <a:p>
            <a:r>
              <a:rPr lang="en-US" altLang="zh-TW" dirty="0" smtClean="0"/>
              <a:t>Survival:</a:t>
            </a:r>
            <a:r>
              <a:rPr lang="zh-TW" altLang="en-US" dirty="0" smtClean="0"/>
              <a:t>系統有能力抵抗破壞或是在</a:t>
            </a:r>
            <a:r>
              <a:rPr lang="en-US" altLang="zh-TW" dirty="0" smtClean="0"/>
              <a:t>disruption</a:t>
            </a:r>
            <a:r>
              <a:rPr lang="zh-TW" altLang="en-US" dirty="0" smtClean="0"/>
              <a:t>時會喪失能  </a:t>
            </a:r>
            <a:r>
              <a:rPr lang="en-US" altLang="zh-TW" dirty="0" smtClean="0"/>
              <a:t>	      </a:t>
            </a:r>
            <a:r>
              <a:rPr lang="zh-TW" altLang="en-US" dirty="0" smtClean="0"/>
              <a:t>力</a:t>
            </a:r>
            <a:r>
              <a:rPr lang="en-US" altLang="zh-TW" dirty="0" smtClean="0"/>
              <a:t>.</a:t>
            </a:r>
            <a:br>
              <a:rPr lang="en-US" altLang="zh-TW" dirty="0" smtClean="0"/>
            </a:br>
            <a:endParaRPr lang="en-US" altLang="zh-TW" dirty="0" smtClean="0"/>
          </a:p>
          <a:p>
            <a:r>
              <a:rPr lang="en-US" altLang="zh-TW" dirty="0" smtClean="0"/>
              <a:t>Recovery:</a:t>
            </a:r>
            <a:r>
              <a:rPr lang="zh-TW" altLang="en-US" dirty="0" smtClean="0"/>
              <a:t>該</a:t>
            </a:r>
            <a:r>
              <a:rPr lang="zh-TW" altLang="en-US" dirty="0"/>
              <a:t>系統的</a:t>
            </a:r>
            <a:r>
              <a:rPr lang="zh-TW" altLang="en-US" dirty="0" smtClean="0"/>
              <a:t>能力在</a:t>
            </a:r>
            <a:r>
              <a:rPr lang="en-US" altLang="zh-TW" dirty="0" smtClean="0"/>
              <a:t>disruption</a:t>
            </a:r>
            <a:r>
              <a:rPr lang="zh-TW" altLang="en-US" dirty="0" smtClean="0"/>
              <a:t>還是能生存但性能會有</a:t>
            </a:r>
            <a:r>
              <a:rPr lang="en-US" altLang="zh-TW" dirty="0" smtClean="0"/>
              <a:t>	</a:t>
            </a:r>
            <a:r>
              <a:rPr lang="zh-TW" altLang="en-US" dirty="0" smtClean="0"/>
              <a:t>        所下降</a:t>
            </a:r>
            <a:r>
              <a:rPr lang="en-US" altLang="zh-TW" dirty="0" smtClean="0"/>
              <a:t>.</a:t>
            </a:r>
            <a:r>
              <a:rPr lang="zh-TW" altLang="en-US" dirty="0"/>
              <a:t>是</a:t>
            </a:r>
            <a:r>
              <a:rPr lang="en-US" altLang="zh-TW" dirty="0"/>
              <a:t>Resilience Engineering</a:t>
            </a:r>
            <a:r>
              <a:rPr lang="zh-TW" altLang="en-US" dirty="0"/>
              <a:t>的焦點</a:t>
            </a:r>
            <a:r>
              <a:rPr lang="en-US" altLang="zh-TW" dirty="0"/>
              <a:t>.</a:t>
            </a:r>
            <a:r>
              <a:rPr lang="zh-TW" altLang="en-US" dirty="0"/>
              <a:t> </a:t>
            </a:r>
            <a:r>
              <a:rPr lang="en-US" altLang="zh-TW" dirty="0"/>
              <a:t/>
            </a:r>
            <a:br>
              <a:rPr lang="en-US" altLang="zh-TW" dirty="0"/>
            </a:br>
            <a:endParaRPr lang="zh-TW" altLang="en-US" dirty="0"/>
          </a:p>
        </p:txBody>
      </p:sp>
    </p:spTree>
    <p:extLst>
      <p:ext uri="{BB962C8B-B14F-4D97-AF65-F5344CB8AC3E}">
        <p14:creationId xmlns:p14="http://schemas.microsoft.com/office/powerpoint/2010/main" val="4063250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a:bodyPr>
          <a:lstStyle/>
          <a:p>
            <a:pPr marL="114300" indent="0">
              <a:buNone/>
            </a:pPr>
            <a:r>
              <a:rPr lang="zh-TW" altLang="en-US" dirty="0" smtClean="0"/>
              <a:t>系統</a:t>
            </a:r>
            <a:r>
              <a:rPr lang="zh-TW" altLang="en-US" dirty="0"/>
              <a:t>往往是足夠複雜的和不可預測的</a:t>
            </a:r>
            <a:r>
              <a:rPr lang="zh-TW" altLang="en-US" dirty="0" smtClean="0"/>
              <a:t>，如果只避免</a:t>
            </a:r>
            <a:r>
              <a:rPr lang="zh-TW" altLang="en-US" dirty="0"/>
              <a:t>可能無法</a:t>
            </a:r>
            <a:r>
              <a:rPr lang="zh-TW" altLang="en-US" dirty="0" smtClean="0"/>
              <a:t>完全達到要求。</a:t>
            </a:r>
            <a:endParaRPr lang="en-US" altLang="zh-TW" dirty="0" smtClean="0"/>
          </a:p>
          <a:p>
            <a:pPr marL="114300" indent="0">
              <a:buNone/>
            </a:pPr>
            <a:r>
              <a:rPr lang="zh-TW" altLang="en-US" dirty="0" smtClean="0"/>
              <a:t>所以</a:t>
            </a:r>
            <a:r>
              <a:rPr lang="en-US" altLang="zh-TW" dirty="0" smtClean="0"/>
              <a:t>Resilient</a:t>
            </a:r>
            <a:r>
              <a:rPr lang="zh-TW" altLang="en-US" dirty="0" smtClean="0"/>
              <a:t> </a:t>
            </a:r>
            <a:r>
              <a:rPr lang="en-US" altLang="zh-TW" dirty="0" smtClean="0"/>
              <a:t>enterprise </a:t>
            </a:r>
            <a:r>
              <a:rPr lang="zh-TW" altLang="en-US" dirty="0" smtClean="0"/>
              <a:t>有</a:t>
            </a:r>
            <a:r>
              <a:rPr lang="zh-TW" altLang="en-US" dirty="0"/>
              <a:t>足夠的資源和“緩衝區</a:t>
            </a:r>
            <a:r>
              <a:rPr lang="zh-TW" altLang="en-US" dirty="0" smtClean="0"/>
              <a:t>”</a:t>
            </a:r>
            <a:r>
              <a:rPr lang="zh-TW" altLang="en-US" dirty="0"/>
              <a:t>可</a:t>
            </a:r>
            <a:r>
              <a:rPr lang="zh-TW" altLang="en-US" dirty="0" smtClean="0"/>
              <a:t>承受外部</a:t>
            </a:r>
            <a:r>
              <a:rPr lang="zh-TW" altLang="en-US" dirty="0"/>
              <a:t>環境</a:t>
            </a:r>
            <a:r>
              <a:rPr lang="zh-TW" altLang="en-US" dirty="0" smtClean="0"/>
              <a:t>巨大</a:t>
            </a:r>
            <a:r>
              <a:rPr lang="zh-TW" altLang="en-US" dirty="0"/>
              <a:t>的</a:t>
            </a:r>
            <a:r>
              <a:rPr lang="zh-TW" altLang="en-US" dirty="0" smtClean="0"/>
              <a:t>變化中的</a:t>
            </a:r>
            <a:r>
              <a:rPr lang="zh-TW" altLang="en-US" dirty="0"/>
              <a:t>資源</a:t>
            </a:r>
            <a:r>
              <a:rPr lang="zh-TW" altLang="en-US" dirty="0" smtClean="0"/>
              <a:t>需求，所以除了恢復力和生存力</a:t>
            </a:r>
            <a:r>
              <a:rPr lang="zh-TW" altLang="en-US" dirty="0"/>
              <a:t>，</a:t>
            </a:r>
            <a:r>
              <a:rPr lang="zh-TW" altLang="en-US" dirty="0" smtClean="0"/>
              <a:t>敏捷</a:t>
            </a:r>
            <a:r>
              <a:rPr lang="zh-TW" altLang="en-US" dirty="0"/>
              <a:t>力</a:t>
            </a:r>
            <a:r>
              <a:rPr lang="zh-TW" altLang="en-US" dirty="0" smtClean="0"/>
              <a:t>也是必不可少</a:t>
            </a:r>
            <a:r>
              <a:rPr lang="zh-TW" altLang="en-US" dirty="0"/>
              <a:t>的</a:t>
            </a:r>
            <a:r>
              <a:rPr lang="zh-TW" altLang="en-US" dirty="0" smtClean="0"/>
              <a:t>。</a:t>
            </a:r>
            <a:endParaRPr lang="en-US" altLang="zh-TW" dirty="0" smtClean="0"/>
          </a:p>
          <a:p>
            <a:pPr marL="114300" indent="0">
              <a:buNone/>
            </a:pPr>
            <a:r>
              <a:rPr lang="en-US" altLang="zh-TW" dirty="0" smtClean="0"/>
              <a:t>Resilience</a:t>
            </a:r>
            <a:r>
              <a:rPr lang="zh-TW" altLang="en-US" dirty="0" smtClean="0"/>
              <a:t>允許系統在壓縮</a:t>
            </a:r>
            <a:r>
              <a:rPr lang="en-US" altLang="zh-TW" dirty="0" smtClean="0"/>
              <a:t>,</a:t>
            </a:r>
            <a:r>
              <a:rPr lang="zh-TW" altLang="en-US" dirty="0" smtClean="0"/>
              <a:t>拉</a:t>
            </a:r>
            <a:r>
              <a:rPr lang="zh-TW" altLang="en-US" dirty="0"/>
              <a:t>伸</a:t>
            </a:r>
            <a:r>
              <a:rPr lang="zh-TW" altLang="en-US" dirty="0" smtClean="0"/>
              <a:t>後返回</a:t>
            </a:r>
            <a:r>
              <a:rPr lang="zh-TW" altLang="en-US" dirty="0"/>
              <a:t>到原來</a:t>
            </a:r>
            <a:r>
              <a:rPr lang="zh-TW" altLang="en-US" dirty="0" smtClean="0"/>
              <a:t>的狀態</a:t>
            </a:r>
            <a:r>
              <a:rPr lang="en-US" altLang="zh-TW" dirty="0" smtClean="0"/>
              <a:t>.</a:t>
            </a:r>
            <a:endParaRPr lang="zh-TW" altLang="en-US" dirty="0"/>
          </a:p>
        </p:txBody>
      </p:sp>
    </p:spTree>
    <p:extLst>
      <p:ext uri="{BB962C8B-B14F-4D97-AF65-F5344CB8AC3E}">
        <p14:creationId xmlns:p14="http://schemas.microsoft.com/office/powerpoint/2010/main" val="3416041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Resilience Engineering Challenges</a:t>
            </a:r>
            <a:endParaRPr lang="zh-TW" altLang="en-US" dirty="0"/>
          </a:p>
        </p:txBody>
      </p:sp>
      <p:sp>
        <p:nvSpPr>
          <p:cNvPr id="3" name="內容版面配置區 2"/>
          <p:cNvSpPr>
            <a:spLocks noGrp="1"/>
          </p:cNvSpPr>
          <p:nvPr>
            <p:ph idx="1"/>
          </p:nvPr>
        </p:nvSpPr>
        <p:spPr/>
        <p:txBody>
          <a:bodyPr/>
          <a:lstStyle/>
          <a:p>
            <a:r>
              <a:rPr lang="en-US" altLang="zh-TW" dirty="0" smtClean="0"/>
              <a:t>Failure:</a:t>
            </a:r>
            <a:r>
              <a:rPr lang="zh-TW" altLang="en-US" dirty="0"/>
              <a:t>是</a:t>
            </a:r>
            <a:r>
              <a:rPr lang="zh-TW" altLang="en-US" dirty="0" smtClean="0"/>
              <a:t>無法進行</a:t>
            </a:r>
            <a:r>
              <a:rPr lang="zh-TW" altLang="en-US" dirty="0"/>
              <a:t>必要的修改</a:t>
            </a:r>
            <a:r>
              <a:rPr lang="zh-TW" altLang="en-US" dirty="0" smtClean="0"/>
              <a:t>，來應對現實的複雜</a:t>
            </a:r>
            <a:r>
              <a:rPr lang="zh-TW" altLang="en-US" dirty="0"/>
              <a:t>性</a:t>
            </a:r>
            <a:r>
              <a:rPr lang="zh-TW" altLang="en-US" dirty="0" smtClean="0"/>
              <a:t>，而</a:t>
            </a:r>
            <a:r>
              <a:rPr lang="en-US" altLang="zh-TW" dirty="0" smtClean="0"/>
              <a:t>	    </a:t>
            </a:r>
            <a:r>
              <a:rPr lang="zh-TW" altLang="en-US" dirty="0" smtClean="0"/>
              <a:t>並不是</a:t>
            </a:r>
            <a:r>
              <a:rPr lang="zh-TW" altLang="en-US" dirty="0"/>
              <a:t>故障</a:t>
            </a:r>
            <a:r>
              <a:rPr lang="zh-TW" altLang="en-US" dirty="0" smtClean="0"/>
              <a:t>。</a:t>
            </a:r>
            <a:endParaRPr lang="en-US" altLang="zh-TW" dirty="0" smtClean="0"/>
          </a:p>
          <a:p>
            <a:endParaRPr lang="en-US" altLang="zh-TW" dirty="0" smtClean="0"/>
          </a:p>
          <a:p>
            <a:r>
              <a:rPr lang="zh-TW" altLang="en-US" dirty="0"/>
              <a:t>因為有限的時間和資源</a:t>
            </a:r>
            <a:r>
              <a:rPr lang="zh-TW" altLang="en-US" dirty="0" smtClean="0"/>
              <a:t>，調整近似即可。</a:t>
            </a:r>
            <a:endParaRPr lang="en-US" altLang="zh-TW" dirty="0" smtClean="0"/>
          </a:p>
          <a:p>
            <a:endParaRPr lang="en-US" altLang="zh-TW" dirty="0" smtClean="0"/>
          </a:p>
          <a:p>
            <a:r>
              <a:rPr lang="zh-TW" altLang="en-US" dirty="0" smtClean="0"/>
              <a:t>在</a:t>
            </a:r>
            <a:r>
              <a:rPr lang="zh-TW" altLang="en-US" dirty="0"/>
              <a:t>故障</a:t>
            </a:r>
            <a:r>
              <a:rPr lang="zh-TW" altLang="en-US" dirty="0" smtClean="0"/>
              <a:t>發生</a:t>
            </a:r>
            <a:r>
              <a:rPr lang="zh-TW" altLang="en-US" dirty="0"/>
              <a:t>造成傷害</a:t>
            </a:r>
            <a:r>
              <a:rPr lang="zh-TW" altLang="en-US" dirty="0" smtClean="0"/>
              <a:t>前</a:t>
            </a:r>
            <a:r>
              <a:rPr lang="zh-TW" altLang="en-US" dirty="0"/>
              <a:t>，</a:t>
            </a:r>
            <a:r>
              <a:rPr lang="zh-TW" altLang="en-US" dirty="0" smtClean="0"/>
              <a:t>創造</a:t>
            </a:r>
            <a:r>
              <a:rPr lang="en-US" altLang="zh-TW" dirty="0" smtClean="0"/>
              <a:t>”</a:t>
            </a:r>
            <a:r>
              <a:rPr lang="zh-TW" altLang="en-US" dirty="0" smtClean="0"/>
              <a:t>先見之明</a:t>
            </a:r>
            <a:r>
              <a:rPr lang="en-US" altLang="zh-TW" dirty="0" smtClean="0"/>
              <a:t>”</a:t>
            </a:r>
            <a:r>
              <a:rPr lang="zh-TW" altLang="en-US" dirty="0" smtClean="0"/>
              <a:t>預期改變風險的型態。</a:t>
            </a:r>
            <a:endParaRPr lang="en-US" altLang="zh-TW" dirty="0" smtClean="0"/>
          </a:p>
          <a:p>
            <a:endParaRPr lang="zh-TW" altLang="en-US" dirty="0"/>
          </a:p>
          <a:p>
            <a:r>
              <a:rPr lang="zh-TW" altLang="en-US" dirty="0" smtClean="0"/>
              <a:t>討論失敗概率的最低可接受度是</a:t>
            </a:r>
            <a:r>
              <a:rPr lang="zh-TW" altLang="en-US" dirty="0"/>
              <a:t>不夠</a:t>
            </a:r>
            <a:r>
              <a:rPr lang="zh-TW" altLang="en-US" dirty="0" smtClean="0"/>
              <a:t>的，該</a:t>
            </a:r>
            <a:r>
              <a:rPr lang="zh-TW" altLang="en-US" dirty="0"/>
              <a:t>系統需要</a:t>
            </a:r>
            <a:r>
              <a:rPr lang="zh-TW" altLang="en-US" dirty="0" smtClean="0"/>
              <a:t>能夠從無法預料的</a:t>
            </a:r>
            <a:r>
              <a:rPr lang="en-US" altLang="zh-TW" dirty="0" smtClean="0"/>
              <a:t>Disruptions</a:t>
            </a:r>
            <a:r>
              <a:rPr lang="zh-TW" altLang="en-US" dirty="0" smtClean="0"/>
              <a:t>恢復。</a:t>
            </a:r>
            <a:endParaRPr lang="zh-TW" altLang="en-US" dirty="0"/>
          </a:p>
        </p:txBody>
      </p:sp>
    </p:spTree>
    <p:extLst>
      <p:ext uri="{BB962C8B-B14F-4D97-AF65-F5344CB8AC3E}">
        <p14:creationId xmlns:p14="http://schemas.microsoft.com/office/powerpoint/2010/main" val="2309910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404664"/>
            <a:ext cx="7620000" cy="1143000"/>
          </a:xfrm>
        </p:spPr>
        <p:txBody>
          <a:bodyPr/>
          <a:lstStyle/>
          <a:p>
            <a:r>
              <a:rPr lang="zh-TW" altLang="en-US" sz="3200" dirty="0"/>
              <a:t>如何將組織風險建立知識管理工具？</a:t>
            </a:r>
            <a:r>
              <a:rPr lang="en-US" altLang="zh-TW" sz="3200" dirty="0"/>
              <a:t/>
            </a:r>
            <a:br>
              <a:rPr lang="en-US" altLang="zh-TW" sz="3200" dirty="0"/>
            </a:br>
            <a:r>
              <a:rPr lang="zh-TW" altLang="en-US" sz="3200" dirty="0"/>
              <a:t>人力和組織的因素如何影響風險？</a:t>
            </a:r>
            <a:r>
              <a:rPr lang="en-US" altLang="zh-TW" sz="3200" dirty="0"/>
              <a:t/>
            </a:r>
            <a:br>
              <a:rPr lang="en-US" altLang="zh-TW" sz="3200" dirty="0"/>
            </a:br>
            <a:endParaRPr lang="zh-TW" altLang="en-US" sz="3200" dirty="0"/>
          </a:p>
        </p:txBody>
      </p:sp>
      <p:sp>
        <p:nvSpPr>
          <p:cNvPr id="3" name="內容版面配置區 2"/>
          <p:cNvSpPr>
            <a:spLocks noGrp="1"/>
          </p:cNvSpPr>
          <p:nvPr>
            <p:ph idx="1"/>
          </p:nvPr>
        </p:nvSpPr>
        <p:spPr/>
        <p:txBody>
          <a:bodyPr>
            <a:normAutofit/>
          </a:bodyPr>
          <a:lstStyle/>
          <a:p>
            <a:r>
              <a:rPr lang="zh-TW" altLang="en-US" dirty="0" smtClean="0"/>
              <a:t>利用下面</a:t>
            </a:r>
            <a:r>
              <a:rPr lang="zh-TW" altLang="en-US" dirty="0"/>
              <a:t>的方法來</a:t>
            </a:r>
            <a:r>
              <a:rPr lang="zh-TW" altLang="en-US" dirty="0" smtClean="0"/>
              <a:t>解決：</a:t>
            </a:r>
            <a:r>
              <a:rPr lang="en-US" altLang="zh-TW" dirty="0" smtClean="0"/>
              <a:t/>
            </a:r>
            <a:br>
              <a:rPr lang="en-US" altLang="zh-TW" dirty="0" smtClean="0"/>
            </a:br>
            <a:r>
              <a:rPr lang="en-US" altLang="zh-TW" dirty="0" smtClean="0"/>
              <a:t>1.</a:t>
            </a:r>
            <a:r>
              <a:rPr lang="zh-TW" altLang="en-US" dirty="0" smtClean="0"/>
              <a:t>幫助決策者在生產壓力及要求安全水平和可接受的風險中之間權衡．</a:t>
            </a:r>
            <a:endParaRPr lang="en-US" altLang="zh-TW" dirty="0" smtClean="0"/>
          </a:p>
          <a:p>
            <a:pPr marL="114300" indent="0">
              <a:buNone/>
            </a:pPr>
            <a:r>
              <a:rPr lang="en-US" altLang="zh-TW" dirty="0" smtClean="0"/>
              <a:t>    2.</a:t>
            </a:r>
            <a:r>
              <a:rPr lang="zh-TW" altLang="en-US" dirty="0"/>
              <a:t>測量組織的彈性</a:t>
            </a:r>
            <a:r>
              <a:rPr lang="zh-TW" altLang="en-US" dirty="0" smtClean="0"/>
              <a:t>。</a:t>
            </a:r>
            <a:r>
              <a:rPr lang="en-US" altLang="zh-TW" dirty="0" smtClean="0"/>
              <a:t/>
            </a:r>
            <a:br>
              <a:rPr lang="en-US" altLang="zh-TW" dirty="0" smtClean="0"/>
            </a:br>
            <a:r>
              <a:rPr lang="en-US" altLang="zh-TW" dirty="0" smtClean="0"/>
              <a:t>     </a:t>
            </a:r>
            <a:r>
              <a:rPr lang="zh-TW" altLang="en-US" dirty="0" smtClean="0"/>
              <a:t>確定</a:t>
            </a:r>
            <a:r>
              <a:rPr lang="zh-TW" altLang="en-US" dirty="0"/>
              <a:t>新的“領先指標”</a:t>
            </a:r>
            <a:r>
              <a:rPr lang="zh-TW" altLang="en-US" dirty="0" smtClean="0"/>
              <a:t>，反映</a:t>
            </a:r>
            <a:r>
              <a:rPr lang="zh-TW" altLang="en-US" dirty="0"/>
              <a:t>組織的恢復</a:t>
            </a:r>
            <a:r>
              <a:rPr lang="zh-TW" altLang="en-US" dirty="0" smtClean="0"/>
              <a:t>能力。</a:t>
            </a:r>
            <a:r>
              <a:rPr lang="en-US" altLang="zh-TW" dirty="0" smtClean="0"/>
              <a:t/>
            </a:r>
            <a:br>
              <a:rPr lang="en-US" altLang="zh-TW" dirty="0" smtClean="0"/>
            </a:br>
            <a:r>
              <a:rPr lang="en-US" altLang="zh-TW" dirty="0" smtClean="0"/>
              <a:t>     </a:t>
            </a:r>
            <a:r>
              <a:rPr lang="zh-TW" altLang="en-US" dirty="0" smtClean="0"/>
              <a:t>風險</a:t>
            </a:r>
            <a:r>
              <a:rPr lang="zh-TW" altLang="en-US" dirty="0"/>
              <a:t>模型的安全管理系統</a:t>
            </a:r>
            <a:r>
              <a:rPr lang="zh-TW" altLang="en-US" dirty="0" smtClean="0"/>
              <a:t>，是在採取</a:t>
            </a:r>
            <a:r>
              <a:rPr lang="zh-TW" altLang="en-US" dirty="0"/>
              <a:t>對策</a:t>
            </a:r>
            <a:r>
              <a:rPr lang="zh-TW" altLang="en-US" dirty="0" smtClean="0"/>
              <a:t>。</a:t>
            </a:r>
            <a:endParaRPr lang="en-US" altLang="zh-TW" dirty="0"/>
          </a:p>
          <a:p>
            <a:pPr marL="114300" indent="0">
              <a:buNone/>
            </a:pPr>
            <a:r>
              <a:rPr lang="zh-TW" altLang="en-US" dirty="0" smtClean="0"/>
              <a:t>　這樣的模式</a:t>
            </a:r>
            <a:r>
              <a:rPr lang="zh-TW" altLang="en-US" dirty="0"/>
              <a:t>可以</a:t>
            </a:r>
            <a:r>
              <a:rPr lang="zh-TW" altLang="en-US" dirty="0" smtClean="0"/>
              <a:t>成為環境</a:t>
            </a:r>
            <a:r>
              <a:rPr lang="zh-TW" altLang="en-US" dirty="0"/>
              <a:t>的不確定性相對容易校準錯誤</a:t>
            </a:r>
          </a:p>
          <a:p>
            <a:pPr marL="114300" indent="0">
              <a:buNone/>
            </a:pPr>
            <a:r>
              <a:rPr lang="zh-TW" altLang="en-US" dirty="0" smtClean="0"/>
              <a:t>　和</a:t>
            </a:r>
            <a:r>
              <a:rPr lang="zh-TW" altLang="en-US" dirty="0"/>
              <a:t>變化</a:t>
            </a:r>
            <a:r>
              <a:rPr lang="zh-TW" altLang="en-US" dirty="0" smtClean="0"/>
              <a:t>。</a:t>
            </a:r>
            <a:endParaRPr lang="en-US" altLang="zh-TW" dirty="0" smtClean="0"/>
          </a:p>
          <a:p>
            <a:pPr marL="114300" indent="0">
              <a:buNone/>
            </a:pPr>
            <a:r>
              <a:rPr lang="zh-TW" altLang="en-US" dirty="0"/>
              <a:t>　</a:t>
            </a:r>
            <a:r>
              <a:rPr lang="en-US" altLang="zh-TW" dirty="0" smtClean="0"/>
              <a:t>3.</a:t>
            </a:r>
            <a:r>
              <a:rPr lang="zh-TW" altLang="en-US" dirty="0"/>
              <a:t>確定如何策劃組織的應變能力。 </a:t>
            </a:r>
            <a:endParaRPr lang="en-US" altLang="zh-TW" dirty="0" smtClean="0"/>
          </a:p>
          <a:p>
            <a:pPr marL="114300" indent="0">
              <a:buNone/>
            </a:pPr>
            <a:r>
              <a:rPr lang="zh-TW" altLang="en-US" dirty="0"/>
              <a:t>　</a:t>
            </a:r>
            <a:r>
              <a:rPr lang="zh-TW" altLang="en-US" dirty="0" smtClean="0"/>
              <a:t>安全</a:t>
            </a:r>
            <a:r>
              <a:rPr lang="zh-TW" altLang="en-US" dirty="0"/>
              <a:t>是一個組織的動態屬性</a:t>
            </a:r>
            <a:r>
              <a:rPr lang="zh-TW" altLang="en-US" dirty="0" smtClean="0"/>
              <a:t>，表示潛在</a:t>
            </a:r>
            <a:r>
              <a:rPr lang="zh-TW" altLang="en-US" dirty="0"/>
              <a:t>的</a:t>
            </a:r>
            <a:r>
              <a:rPr lang="zh-TW" altLang="en-US" dirty="0" smtClean="0"/>
              <a:t>故障可以在早期　　</a:t>
            </a:r>
            <a:r>
              <a:rPr lang="zh-TW" altLang="en-US" dirty="0"/>
              <a:t>　</a:t>
            </a:r>
            <a:r>
              <a:rPr lang="zh-TW" altLang="en-US" dirty="0" smtClean="0"/>
              <a:t>　　　　　階段被識別，而對策可以及時啟動。</a:t>
            </a:r>
            <a:endParaRPr lang="en-US" altLang="zh-TW" dirty="0"/>
          </a:p>
        </p:txBody>
      </p:sp>
    </p:spTree>
    <p:extLst>
      <p:ext uri="{BB962C8B-B14F-4D97-AF65-F5344CB8AC3E}">
        <p14:creationId xmlns:p14="http://schemas.microsoft.com/office/powerpoint/2010/main" val="3926896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技術：</a:t>
            </a:r>
            <a:r>
              <a:rPr lang="zh-TW" altLang="en-US" dirty="0" smtClean="0"/>
              <a:t>分析法</a:t>
            </a:r>
            <a:r>
              <a:rPr lang="zh-TW" altLang="en-US" dirty="0"/>
              <a:t>和</a:t>
            </a:r>
            <a:r>
              <a:rPr lang="zh-TW" altLang="en-US" dirty="0" smtClean="0"/>
              <a:t>綜合法</a:t>
            </a:r>
            <a:endParaRPr lang="zh-TW" altLang="en-US" dirty="0"/>
          </a:p>
        </p:txBody>
      </p:sp>
      <p:sp>
        <p:nvSpPr>
          <p:cNvPr id="3" name="內容版面配置區 2"/>
          <p:cNvSpPr>
            <a:spLocks noGrp="1"/>
          </p:cNvSpPr>
          <p:nvPr>
            <p:ph idx="1"/>
          </p:nvPr>
        </p:nvSpPr>
        <p:spPr/>
        <p:txBody>
          <a:bodyPr/>
          <a:lstStyle/>
          <a:p>
            <a:pPr marL="114300" indent="0">
              <a:buNone/>
            </a:pPr>
            <a:r>
              <a:rPr lang="zh-TW" altLang="en-US" dirty="0" smtClean="0"/>
              <a:t>分析法：</a:t>
            </a:r>
            <a:r>
              <a:rPr lang="zh-TW" altLang="en-US" dirty="0"/>
              <a:t>為傳統概率技術。</a:t>
            </a:r>
            <a:r>
              <a:rPr lang="en-US" altLang="zh-TW" dirty="0"/>
              <a:t/>
            </a:r>
            <a:br>
              <a:rPr lang="en-US" altLang="zh-TW" dirty="0"/>
            </a:br>
            <a:r>
              <a:rPr lang="zh-TW" altLang="en-US" dirty="0"/>
              <a:t>要求定義和驗證時需要定義比以往更高水平的細節分析。</a:t>
            </a:r>
            <a:r>
              <a:rPr lang="en-US" altLang="zh-TW" dirty="0"/>
              <a:t/>
            </a:r>
            <a:br>
              <a:rPr lang="en-US" altLang="zh-TW" dirty="0"/>
            </a:br>
            <a:r>
              <a:rPr lang="zh-TW" altLang="en-US" dirty="0"/>
              <a:t>以減少最終失敗的可能性。充分的考慮到故障的嚴重程度。</a:t>
            </a:r>
            <a:endParaRPr lang="en-US" altLang="zh-TW" dirty="0"/>
          </a:p>
          <a:p>
            <a:pPr marL="114300" indent="0">
              <a:buNone/>
            </a:pPr>
            <a:endParaRPr lang="en-US" altLang="zh-TW" dirty="0"/>
          </a:p>
          <a:p>
            <a:pPr marL="114300" indent="0">
              <a:buNone/>
            </a:pPr>
            <a:endParaRPr lang="en-US" altLang="zh-TW" dirty="0" smtClean="0"/>
          </a:p>
          <a:p>
            <a:r>
              <a:rPr lang="zh-TW" altLang="en-US" dirty="0"/>
              <a:t>綜合法：包括啟發式，風險管理和文化因素</a:t>
            </a:r>
            <a:r>
              <a:rPr lang="zh-TW" altLang="en-US" dirty="0" smtClean="0"/>
              <a:t>。</a:t>
            </a:r>
            <a:endParaRPr lang="en-US" altLang="zh-TW" dirty="0" smtClean="0"/>
          </a:p>
          <a:p>
            <a:pPr marL="114300" indent="0">
              <a:buNone/>
            </a:pPr>
            <a:r>
              <a:rPr lang="zh-TW" altLang="en-US" dirty="0"/>
              <a:t>啟發式可以應用到幾乎所有類型</a:t>
            </a:r>
            <a:r>
              <a:rPr lang="zh-TW" altLang="en-US" dirty="0" smtClean="0"/>
              <a:t>的</a:t>
            </a:r>
            <a:r>
              <a:rPr lang="en-US" altLang="zh-TW" dirty="0" smtClean="0"/>
              <a:t>disruptions</a:t>
            </a:r>
            <a:r>
              <a:rPr lang="zh-TW" altLang="en-US" dirty="0"/>
              <a:t> 。</a:t>
            </a:r>
            <a:r>
              <a:rPr lang="en-US" altLang="zh-TW" dirty="0" smtClean="0"/>
              <a:t/>
            </a:r>
            <a:br>
              <a:rPr lang="en-US" altLang="zh-TW" dirty="0" smtClean="0"/>
            </a:br>
            <a:endParaRPr lang="zh-TW" altLang="en-US" dirty="0"/>
          </a:p>
        </p:txBody>
      </p:sp>
    </p:spTree>
    <p:extLst>
      <p:ext uri="{BB962C8B-B14F-4D97-AF65-F5344CB8AC3E}">
        <p14:creationId xmlns:p14="http://schemas.microsoft.com/office/powerpoint/2010/main" val="42314947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相鄰">
  <a:themeElements>
    <a:clrScheme name="相鄰">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相鄰">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901</TotalTime>
  <Words>746</Words>
  <Application>Microsoft Office PowerPoint</Application>
  <PresentationFormat>如螢幕大小 (4:3)</PresentationFormat>
  <Paragraphs>109</Paragraphs>
  <Slides>18</Slides>
  <Notes>0</Notes>
  <HiddenSlides>0</HiddenSlides>
  <MMClips>0</MMClips>
  <ScaleCrop>false</ScaleCrop>
  <HeadingPairs>
    <vt:vector size="4" baseType="variant">
      <vt:variant>
        <vt:lpstr>佈景主題</vt:lpstr>
      </vt:variant>
      <vt:variant>
        <vt:i4>1</vt:i4>
      </vt:variant>
      <vt:variant>
        <vt:lpstr>投影片標題</vt:lpstr>
      </vt:variant>
      <vt:variant>
        <vt:i4>18</vt:i4>
      </vt:variant>
    </vt:vector>
  </HeadingPairs>
  <TitlesOfParts>
    <vt:vector size="19" baseType="lpstr">
      <vt:lpstr>相鄰</vt:lpstr>
      <vt:lpstr>Resilience Engineering</vt:lpstr>
      <vt:lpstr>Introduction</vt:lpstr>
      <vt:lpstr>The many faces of disruption</vt:lpstr>
      <vt:lpstr>Clarifying defintions</vt:lpstr>
      <vt:lpstr>PowerPoint 簡報</vt:lpstr>
      <vt:lpstr>PowerPoint 簡報</vt:lpstr>
      <vt:lpstr>Resilience Engineering Challenges</vt:lpstr>
      <vt:lpstr>如何將組織風險建立知識管理工具？ 人力和組織的因素如何影響風險？ </vt:lpstr>
      <vt:lpstr>技術：分析法和綜合法</vt:lpstr>
      <vt:lpstr>A VISION OF RESILIENCE</vt:lpstr>
      <vt:lpstr>PowerPoint 簡報</vt:lpstr>
      <vt:lpstr>A FRAMEWORK FOR RESILIENCE</vt:lpstr>
      <vt:lpstr>PowerPoint 簡報</vt:lpstr>
      <vt:lpstr>PowerPoint 簡報</vt:lpstr>
      <vt:lpstr>PowerPoint 簡報</vt:lpstr>
      <vt:lpstr>RESILIENCE HEURISTICS</vt:lpstr>
      <vt:lpstr>CONCLUSION</vt:lpstr>
      <vt:lpstr>PowerPoint 簡報</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Resilience Engineering</dc:title>
  <dc:creator>Dribs_51</dc:creator>
  <cp:lastModifiedBy>erin</cp:lastModifiedBy>
  <cp:revision>52</cp:revision>
  <dcterms:created xsi:type="dcterms:W3CDTF">2013-09-03T04:37:07Z</dcterms:created>
  <dcterms:modified xsi:type="dcterms:W3CDTF">2013-09-06T14:36:47Z</dcterms:modified>
</cp:coreProperties>
</file>